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6" r:id="rId7"/>
    <p:sldId id="267" r:id="rId8"/>
    <p:sldId id="262" r:id="rId9"/>
    <p:sldId id="264" r:id="rId10"/>
    <p:sldId id="283" r:id="rId11"/>
    <p:sldId id="277" r:id="rId12"/>
    <p:sldId id="263" r:id="rId13"/>
    <p:sldId id="268" r:id="rId14"/>
    <p:sldId id="269" r:id="rId15"/>
    <p:sldId id="270" r:id="rId16"/>
    <p:sldId id="272" r:id="rId17"/>
    <p:sldId id="273" r:id="rId18"/>
    <p:sldId id="271" r:id="rId19"/>
    <p:sldId id="278" r:id="rId20"/>
    <p:sldId id="279" r:id="rId21"/>
    <p:sldId id="280" r:id="rId22"/>
    <p:sldId id="282"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2" autoAdjust="0"/>
    <p:restoredTop sz="94660"/>
  </p:normalViewPr>
  <p:slideViewPr>
    <p:cSldViewPr snapToGrid="0">
      <p:cViewPr varScale="1">
        <p:scale>
          <a:sx n="72" d="100"/>
          <a:sy n="72" d="100"/>
        </p:scale>
        <p:origin x="5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1" Type="http://schemas.openxmlformats.org/officeDocument/2006/relationships/oleObject" Target="Zeszyt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l-PL"/>
              <a:t>EU</a:t>
            </a:r>
            <a:r>
              <a:rPr lang="pl-PL" baseline="0"/>
              <a:t> 27</a:t>
            </a:r>
            <a:endParaRPr lang="pl-PL"/>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l-PL"/>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Arkusz1!$B$4:$B$5</c:f>
              <c:numCache>
                <c:formatCode>General</c:formatCode>
                <c:ptCount val="2"/>
                <c:pt idx="0">
                  <c:v>2019</c:v>
                </c:pt>
                <c:pt idx="1">
                  <c:v>2020</c:v>
                </c:pt>
              </c:numCache>
            </c:numRef>
          </c:cat>
          <c:val>
            <c:numRef>
              <c:f>Arkusz1!$C$4:$C$5</c:f>
              <c:numCache>
                <c:formatCode>General</c:formatCode>
                <c:ptCount val="2"/>
                <c:pt idx="0">
                  <c:v>4.5999999999999996</c:v>
                </c:pt>
                <c:pt idx="1">
                  <c:v>4.2</c:v>
                </c:pt>
              </c:numCache>
            </c:numRef>
          </c:val>
          <c:extLst>
            <c:ext xmlns:c16="http://schemas.microsoft.com/office/drawing/2014/chart" uri="{C3380CC4-5D6E-409C-BE32-E72D297353CC}">
              <c16:uniqueId val="{00000000-EE9C-4CC8-9FB9-C84ED372B9D3}"/>
            </c:ext>
          </c:extLst>
        </c:ser>
        <c:dLbls>
          <c:dLblPos val="inEnd"/>
          <c:showLegendKey val="0"/>
          <c:showVal val="1"/>
          <c:showCatName val="0"/>
          <c:showSerName val="0"/>
          <c:showPercent val="0"/>
          <c:showBubbleSize val="0"/>
        </c:dLbls>
        <c:gapWidth val="65"/>
        <c:axId val="629835599"/>
        <c:axId val="629834767"/>
      </c:barChart>
      <c:catAx>
        <c:axId val="62983559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pl-PL"/>
                  <a:t>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pl-PL"/>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l-PL"/>
          </a:p>
        </c:txPr>
        <c:crossAx val="629834767"/>
        <c:crosses val="autoZero"/>
        <c:auto val="1"/>
        <c:lblAlgn val="ctr"/>
        <c:lblOffset val="100"/>
        <c:noMultiLvlLbl val="0"/>
      </c:catAx>
      <c:valAx>
        <c:axId val="629834767"/>
        <c:scaling>
          <c:orientation val="minMax"/>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pl-PL"/>
                  <a:t>Mln</a:t>
                </a:r>
                <a:r>
                  <a:rPr lang="pl-PL" baseline="0"/>
                  <a:t> ton</a:t>
                </a:r>
                <a:endParaRPr lang="pl-PL"/>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pl-PL"/>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l-PL"/>
          </a:p>
        </c:txPr>
        <c:crossAx val="629835599"/>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t>Bulk density</a:t>
            </a:r>
            <a:r>
              <a:rPr lang="pl-PL" sz="1200" dirty="0"/>
              <a:t>,</a:t>
            </a:r>
            <a:r>
              <a:rPr lang="en-US" sz="1200" dirty="0"/>
              <a:t> g/cm3</a:t>
            </a:r>
          </a:p>
        </c:rich>
      </c:tx>
      <c:layout>
        <c:manualLayout>
          <c:xMode val="edge"/>
          <c:yMode val="edge"/>
          <c:x val="0.24707146360431498"/>
          <c:y val="3.834115050018596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Arkusz1!$K$3</c:f>
              <c:strCache>
                <c:ptCount val="1"/>
                <c:pt idx="0">
                  <c:v>Bulk density g/cm3</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A1A5-4B5F-93A9-E5CB2CF6C63A}"/>
              </c:ext>
            </c:extLst>
          </c:dPt>
          <c:dPt>
            <c:idx val="1"/>
            <c:invertIfNegative val="0"/>
            <c:bubble3D val="0"/>
            <c:spPr>
              <a:solidFill>
                <a:srgbClr val="00B0F0"/>
              </a:solidFill>
              <a:ln>
                <a:noFill/>
              </a:ln>
              <a:effectLst/>
            </c:spPr>
            <c:extLst>
              <c:ext xmlns:c16="http://schemas.microsoft.com/office/drawing/2014/chart" uri="{C3380CC4-5D6E-409C-BE32-E72D297353CC}">
                <c16:uniqueId val="{00000003-A1A5-4B5F-93A9-E5CB2CF6C63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A1A5-4B5F-93A9-E5CB2CF6C63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A1A5-4B5F-93A9-E5CB2CF6C63A}"/>
              </c:ext>
            </c:extLst>
          </c:dPt>
          <c:cat>
            <c:multiLvlStrRef>
              <c:f>Arkusz1!$I$4:$J$7</c:f>
              <c:multiLvlStrCache>
                <c:ptCount val="4"/>
                <c:lvl>
                  <c:pt idx="0">
                    <c:v>dried</c:v>
                  </c:pt>
                  <c:pt idx="1">
                    <c:v>fired</c:v>
                  </c:pt>
                  <c:pt idx="2">
                    <c:v>dried</c:v>
                  </c:pt>
                  <c:pt idx="3">
                    <c:v>fired</c:v>
                  </c:pt>
                </c:lvl>
                <c:lvl>
                  <c:pt idx="0">
                    <c:v>cast. A</c:v>
                  </c:pt>
                  <c:pt idx="2">
                    <c:v>Cast Re</c:v>
                  </c:pt>
                </c:lvl>
              </c:multiLvlStrCache>
            </c:multiLvlStrRef>
          </c:cat>
          <c:val>
            <c:numRef>
              <c:f>Arkusz1!$K$4:$K$7</c:f>
              <c:numCache>
                <c:formatCode>General</c:formatCode>
                <c:ptCount val="4"/>
                <c:pt idx="0">
                  <c:v>3.05</c:v>
                </c:pt>
                <c:pt idx="1">
                  <c:v>3.02</c:v>
                </c:pt>
                <c:pt idx="2">
                  <c:v>3.05</c:v>
                </c:pt>
                <c:pt idx="3">
                  <c:v>3.01</c:v>
                </c:pt>
              </c:numCache>
            </c:numRef>
          </c:val>
          <c:extLst>
            <c:ext xmlns:c16="http://schemas.microsoft.com/office/drawing/2014/chart" uri="{C3380CC4-5D6E-409C-BE32-E72D297353CC}">
              <c16:uniqueId val="{00000008-A1A5-4B5F-93A9-E5CB2CF6C63A}"/>
            </c:ext>
          </c:extLst>
        </c:ser>
        <c:dLbls>
          <c:showLegendKey val="0"/>
          <c:showVal val="0"/>
          <c:showCatName val="0"/>
          <c:showSerName val="0"/>
          <c:showPercent val="0"/>
          <c:showBubbleSize val="0"/>
        </c:dLbls>
        <c:gapWidth val="219"/>
        <c:overlap val="-27"/>
        <c:axId val="91187072"/>
        <c:axId val="91188608"/>
      </c:barChart>
      <c:catAx>
        <c:axId val="911870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l-PL"/>
          </a:p>
        </c:txPr>
        <c:crossAx val="91188608"/>
        <c:crossesAt val="2.5"/>
        <c:auto val="1"/>
        <c:lblAlgn val="ctr"/>
        <c:lblOffset val="100"/>
        <c:noMultiLvlLbl val="0"/>
      </c:catAx>
      <c:valAx>
        <c:axId val="91188608"/>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9118707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dirty="0"/>
              <a:t>Compressive strength, MPa</a:t>
            </a:r>
          </a:p>
        </c:rich>
      </c:tx>
      <c:layout>
        <c:manualLayout>
          <c:xMode val="edge"/>
          <c:yMode val="edge"/>
          <c:x val="0.15582344855739544"/>
          <c:y val="4.06342136879708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barChart>
        <c:barDir val="col"/>
        <c:grouping val="clustered"/>
        <c:varyColors val="0"/>
        <c:ser>
          <c:idx val="0"/>
          <c:order val="0"/>
          <c:tx>
            <c:strRef>
              <c:f>Arkusz1!$S$2</c:f>
              <c:strCache>
                <c:ptCount val="1"/>
                <c:pt idx="0">
                  <c:v>Compressive strength, MPa</c:v>
                </c:pt>
              </c:strCache>
            </c:strRef>
          </c:tx>
          <c:spPr>
            <a:solidFill>
              <a:schemeClr val="accent1"/>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F9AA-4D1A-95B3-7783323BB51E}"/>
              </c:ext>
            </c:extLst>
          </c:dPt>
          <c:dPt>
            <c:idx val="1"/>
            <c:invertIfNegative val="0"/>
            <c:bubble3D val="0"/>
            <c:spPr>
              <a:solidFill>
                <a:srgbClr val="00B0F0"/>
              </a:solidFill>
              <a:ln>
                <a:noFill/>
              </a:ln>
              <a:effectLst/>
            </c:spPr>
            <c:extLst>
              <c:ext xmlns:c16="http://schemas.microsoft.com/office/drawing/2014/chart" uri="{C3380CC4-5D6E-409C-BE32-E72D297353CC}">
                <c16:uniqueId val="{00000003-F9AA-4D1A-95B3-7783323BB51E}"/>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F9AA-4D1A-95B3-7783323BB51E}"/>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F9AA-4D1A-95B3-7783323BB51E}"/>
              </c:ext>
            </c:extLst>
          </c:dPt>
          <c:cat>
            <c:multiLvlStrRef>
              <c:f>Arkusz1!$Q$3:$R$6</c:f>
              <c:multiLvlStrCache>
                <c:ptCount val="4"/>
                <c:lvl>
                  <c:pt idx="0">
                    <c:v>dried</c:v>
                  </c:pt>
                  <c:pt idx="1">
                    <c:v>fired</c:v>
                  </c:pt>
                  <c:pt idx="2">
                    <c:v>dried</c:v>
                  </c:pt>
                  <c:pt idx="3">
                    <c:v>fired</c:v>
                  </c:pt>
                </c:lvl>
                <c:lvl>
                  <c:pt idx="0">
                    <c:v>cast. A</c:v>
                  </c:pt>
                  <c:pt idx="2">
                    <c:v>Cast Re</c:v>
                  </c:pt>
                </c:lvl>
              </c:multiLvlStrCache>
            </c:multiLvlStrRef>
          </c:cat>
          <c:val>
            <c:numRef>
              <c:f>Arkusz1!$S$3:$S$6</c:f>
              <c:numCache>
                <c:formatCode>General</c:formatCode>
                <c:ptCount val="4"/>
                <c:pt idx="0">
                  <c:v>65</c:v>
                </c:pt>
                <c:pt idx="1">
                  <c:v>86</c:v>
                </c:pt>
                <c:pt idx="2">
                  <c:v>91.1</c:v>
                </c:pt>
                <c:pt idx="3">
                  <c:v>156.9</c:v>
                </c:pt>
              </c:numCache>
            </c:numRef>
          </c:val>
          <c:extLst>
            <c:ext xmlns:c16="http://schemas.microsoft.com/office/drawing/2014/chart" uri="{C3380CC4-5D6E-409C-BE32-E72D297353CC}">
              <c16:uniqueId val="{00000008-F9AA-4D1A-95B3-7783323BB51E}"/>
            </c:ext>
          </c:extLst>
        </c:ser>
        <c:dLbls>
          <c:showLegendKey val="0"/>
          <c:showVal val="0"/>
          <c:showCatName val="0"/>
          <c:showSerName val="0"/>
          <c:showPercent val="0"/>
          <c:showBubbleSize val="0"/>
        </c:dLbls>
        <c:gapWidth val="219"/>
        <c:overlap val="-27"/>
        <c:axId val="91392640"/>
        <c:axId val="91394432"/>
      </c:barChart>
      <c:catAx>
        <c:axId val="9139264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91394432"/>
        <c:crosses val="autoZero"/>
        <c:auto val="1"/>
        <c:lblAlgn val="ctr"/>
        <c:lblOffset val="100"/>
        <c:noMultiLvlLbl val="0"/>
      </c:catAx>
      <c:valAx>
        <c:axId val="91394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91392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pl-PL"/>
              <a:t>Poland</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pl-PL"/>
        </a:p>
      </c:txPr>
    </c:title>
    <c:autoTitleDeleted val="0"/>
    <c:plotArea>
      <c:layout>
        <c:manualLayout>
          <c:layoutTarget val="inner"/>
          <c:xMode val="edge"/>
          <c:yMode val="edge"/>
          <c:x val="0.11246378990211857"/>
          <c:y val="0.16914350102984985"/>
          <c:w val="0.85701244679098443"/>
          <c:h val="0.6520985524648889"/>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pl-P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Arkusz1!$E$4:$E$5</c:f>
              <c:numCache>
                <c:formatCode>General</c:formatCode>
                <c:ptCount val="2"/>
                <c:pt idx="0">
                  <c:v>2019</c:v>
                </c:pt>
                <c:pt idx="1">
                  <c:v>2020</c:v>
                </c:pt>
              </c:numCache>
            </c:numRef>
          </c:cat>
          <c:val>
            <c:numRef>
              <c:f>Arkusz1!$F$4:$F$5</c:f>
              <c:numCache>
                <c:formatCode>General</c:formatCode>
                <c:ptCount val="2"/>
                <c:pt idx="0">
                  <c:v>311</c:v>
                </c:pt>
                <c:pt idx="1">
                  <c:v>299</c:v>
                </c:pt>
              </c:numCache>
            </c:numRef>
          </c:val>
          <c:extLst>
            <c:ext xmlns:c16="http://schemas.microsoft.com/office/drawing/2014/chart" uri="{C3380CC4-5D6E-409C-BE32-E72D297353CC}">
              <c16:uniqueId val="{00000000-CE2F-4063-BBF8-BE7EF7475F5A}"/>
            </c:ext>
          </c:extLst>
        </c:ser>
        <c:dLbls>
          <c:dLblPos val="inEnd"/>
          <c:showLegendKey val="0"/>
          <c:showVal val="1"/>
          <c:showCatName val="0"/>
          <c:showSerName val="0"/>
          <c:showPercent val="0"/>
          <c:showBubbleSize val="0"/>
        </c:dLbls>
        <c:gapWidth val="65"/>
        <c:axId val="636943423"/>
        <c:axId val="636943839"/>
      </c:barChart>
      <c:catAx>
        <c:axId val="636943423"/>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pl-PL"/>
                  <a:t>Year</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pl-PL"/>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pl-PL"/>
          </a:p>
        </c:txPr>
        <c:crossAx val="636943839"/>
        <c:crosses val="autoZero"/>
        <c:auto val="1"/>
        <c:lblAlgn val="ctr"/>
        <c:lblOffset val="100"/>
        <c:noMultiLvlLbl val="0"/>
      </c:catAx>
      <c:valAx>
        <c:axId val="636943839"/>
        <c:scaling>
          <c:orientation val="minMax"/>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pl-PL"/>
                  <a:t>X</a:t>
                </a:r>
                <a:r>
                  <a:rPr lang="pl-PL" baseline="0"/>
                  <a:t> 1000 ton</a:t>
                </a:r>
                <a:endParaRPr lang="pl-PL"/>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pl-PL"/>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pl-PL"/>
          </a:p>
        </c:txPr>
        <c:crossAx val="636943423"/>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28487639406086E-2"/>
          <c:y val="1.9179463744888249E-2"/>
          <c:w val="0.95521760140993206"/>
          <c:h val="0.79436056951912903"/>
        </c:manualLayout>
      </c:layout>
      <c:lineChart>
        <c:grouping val="standard"/>
        <c:varyColors val="0"/>
        <c:ser>
          <c:idx val="1"/>
          <c:order val="0"/>
          <c:tx>
            <c:strRef>
              <c:f>'[PRE extraction.xlsx]Trade Balance'!$A$54</c:f>
              <c:strCache>
                <c:ptCount val="1"/>
                <c:pt idx="0">
                  <c:v>Import</c:v>
                </c:pt>
              </c:strCache>
            </c:strRef>
          </c:tx>
          <c:spPr>
            <a:ln w="34925" cap="rnd">
              <a:solidFill>
                <a:schemeClr val="accent2"/>
              </a:solidFill>
              <a:round/>
            </a:ln>
            <a:effectLst>
              <a:innerShdw blurRad="63500" dist="25400" dir="13500000">
                <a:srgbClr val="000000">
                  <a:alpha val="75000"/>
                </a:srgbClr>
              </a:innerShdw>
            </a:effectLst>
          </c:spPr>
          <c:marker>
            <c:symbol val="none"/>
          </c:marker>
          <c:dLbls>
            <c:dLbl>
              <c:idx val="1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32-4F34-B871-334AFBF01D1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'[PRE extraction.xlsx]Trade Balance'!$B$10:$O$10</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'[PRE extraction.xlsx]Trade Balance'!$B$54:$O$54</c:f>
              <c:numCache>
                <c:formatCode>_-* #,##0_-;\-* #,##0_-;_-* "-"??_-;_-@_-</c:formatCode>
                <c:ptCount val="14"/>
                <c:pt idx="0">
                  <c:v>721557.62199999997</c:v>
                </c:pt>
                <c:pt idx="1">
                  <c:v>698003.41399999999</c:v>
                </c:pt>
                <c:pt idx="2">
                  <c:v>408407.766</c:v>
                </c:pt>
                <c:pt idx="3">
                  <c:v>520562.54699999996</c:v>
                </c:pt>
                <c:pt idx="4">
                  <c:v>508578.35599999997</c:v>
                </c:pt>
                <c:pt idx="5">
                  <c:v>470168.97599999997</c:v>
                </c:pt>
                <c:pt idx="6">
                  <c:v>428944.24199999997</c:v>
                </c:pt>
                <c:pt idx="7">
                  <c:v>473723.69199999998</c:v>
                </c:pt>
                <c:pt idx="8">
                  <c:v>446477.34500000003</c:v>
                </c:pt>
                <c:pt idx="9">
                  <c:v>488330.73</c:v>
                </c:pt>
                <c:pt idx="10">
                  <c:v>507234.641</c:v>
                </c:pt>
                <c:pt idx="11">
                  <c:v>602851.78600000008</c:v>
                </c:pt>
                <c:pt idx="12">
                  <c:v>525124.33200000005</c:v>
                </c:pt>
                <c:pt idx="13">
                  <c:v>505308.01199999999</c:v>
                </c:pt>
              </c:numCache>
            </c:numRef>
          </c:val>
          <c:smooth val="1"/>
          <c:extLst>
            <c:ext xmlns:c16="http://schemas.microsoft.com/office/drawing/2014/chart" uri="{C3380CC4-5D6E-409C-BE32-E72D297353CC}">
              <c16:uniqueId val="{00000001-8532-4F34-B871-334AFBF01D12}"/>
            </c:ext>
          </c:extLst>
        </c:ser>
        <c:ser>
          <c:idx val="2"/>
          <c:order val="1"/>
          <c:tx>
            <c:strRef>
              <c:f>'[PRE extraction.xlsx]Trade Balance'!$A$55</c:f>
              <c:strCache>
                <c:ptCount val="1"/>
                <c:pt idx="0">
                  <c:v>Export</c:v>
                </c:pt>
              </c:strCache>
            </c:strRef>
          </c:tx>
          <c:spPr>
            <a:ln w="34925" cap="rnd">
              <a:solidFill>
                <a:schemeClr val="accent3"/>
              </a:solidFill>
              <a:round/>
            </a:ln>
            <a:effectLst>
              <a:innerShdw blurRad="63500" dist="25400" dir="13500000">
                <a:srgbClr val="000000">
                  <a:alpha val="75000"/>
                </a:srgbClr>
              </a:innerShdw>
            </a:effectLst>
          </c:spPr>
          <c:marker>
            <c:symbol val="none"/>
          </c:marker>
          <c:dLbls>
            <c:dLbl>
              <c:idx val="1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32-4F34-B871-334AFBF01D1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'[PRE extraction.xlsx]Trade Balance'!$B$10:$O$10</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'[PRE extraction.xlsx]Trade Balance'!$B$55:$O$55</c:f>
              <c:numCache>
                <c:formatCode>_-* #,##0_-;\-* #,##0_-;_-* "-"??_-;_-@_-</c:formatCode>
                <c:ptCount val="14"/>
                <c:pt idx="0">
                  <c:v>1987909.9449999998</c:v>
                </c:pt>
                <c:pt idx="1">
                  <c:v>2110730.0149999997</c:v>
                </c:pt>
                <c:pt idx="2">
                  <c:v>1743712.344</c:v>
                </c:pt>
                <c:pt idx="3">
                  <c:v>1828203.7010000001</c:v>
                </c:pt>
                <c:pt idx="4">
                  <c:v>1987977.909</c:v>
                </c:pt>
                <c:pt idx="5">
                  <c:v>1923258.048</c:v>
                </c:pt>
                <c:pt idx="6">
                  <c:v>1848891.844</c:v>
                </c:pt>
                <c:pt idx="7">
                  <c:v>1922840.4899999998</c:v>
                </c:pt>
                <c:pt idx="8">
                  <c:v>1827417.727</c:v>
                </c:pt>
                <c:pt idx="9">
                  <c:v>1800556.929</c:v>
                </c:pt>
                <c:pt idx="10">
                  <c:v>1994024.85</c:v>
                </c:pt>
                <c:pt idx="11">
                  <c:v>2067578.575</c:v>
                </c:pt>
                <c:pt idx="12">
                  <c:v>1942911.298</c:v>
                </c:pt>
                <c:pt idx="13">
                  <c:v>1742489.0960000001</c:v>
                </c:pt>
              </c:numCache>
            </c:numRef>
          </c:val>
          <c:smooth val="1"/>
          <c:extLst>
            <c:ext xmlns:c16="http://schemas.microsoft.com/office/drawing/2014/chart" uri="{C3380CC4-5D6E-409C-BE32-E72D297353CC}">
              <c16:uniqueId val="{00000003-8532-4F34-B871-334AFBF01D12}"/>
            </c:ext>
          </c:extLst>
        </c:ser>
        <c:ser>
          <c:idx val="3"/>
          <c:order val="2"/>
          <c:tx>
            <c:strRef>
              <c:f>'[PRE extraction.xlsx]Trade Balance'!$A$56</c:f>
              <c:strCache>
                <c:ptCount val="1"/>
                <c:pt idx="0">
                  <c:v>Trade Balance</c:v>
                </c:pt>
              </c:strCache>
            </c:strRef>
          </c:tx>
          <c:spPr>
            <a:ln w="34925" cap="rnd">
              <a:solidFill>
                <a:schemeClr val="accent4"/>
              </a:solidFill>
              <a:round/>
            </a:ln>
            <a:effectLst>
              <a:innerShdw blurRad="63500" dist="25400" dir="13500000">
                <a:srgbClr val="000000">
                  <a:alpha val="75000"/>
                </a:srgbClr>
              </a:innerShdw>
            </a:effectLst>
          </c:spPr>
          <c:marker>
            <c:symbol val="none"/>
          </c:marker>
          <c:dLbls>
            <c:dLbl>
              <c:idx val="13"/>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32-4F34-B871-334AFBF01D12}"/>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pl-PL"/>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'[PRE extraction.xlsx]Trade Balance'!$B$10:$O$10</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'[PRE extraction.xlsx]Trade Balance'!$B$56:$O$56</c:f>
              <c:numCache>
                <c:formatCode>_-* #,##0_-;\-* #,##0_-;_-* "-"??_-;_-@_-</c:formatCode>
                <c:ptCount val="14"/>
                <c:pt idx="0">
                  <c:v>1266352.3229999999</c:v>
                </c:pt>
                <c:pt idx="1">
                  <c:v>1412726.6009999998</c:v>
                </c:pt>
                <c:pt idx="2">
                  <c:v>1335304.578</c:v>
                </c:pt>
                <c:pt idx="3">
                  <c:v>1307641.1540000001</c:v>
                </c:pt>
                <c:pt idx="4">
                  <c:v>1479399.5530000001</c:v>
                </c:pt>
                <c:pt idx="5">
                  <c:v>1453089.0719999999</c:v>
                </c:pt>
                <c:pt idx="6">
                  <c:v>1419947.602</c:v>
                </c:pt>
                <c:pt idx="7">
                  <c:v>1449116.7979999997</c:v>
                </c:pt>
                <c:pt idx="8">
                  <c:v>1380940.382</c:v>
                </c:pt>
                <c:pt idx="9">
                  <c:v>1312226.199</c:v>
                </c:pt>
                <c:pt idx="10">
                  <c:v>1486790.209</c:v>
                </c:pt>
                <c:pt idx="11">
                  <c:v>1464726.7889999999</c:v>
                </c:pt>
                <c:pt idx="12">
                  <c:v>1417786.966</c:v>
                </c:pt>
                <c:pt idx="13">
                  <c:v>1237181.0840000003</c:v>
                </c:pt>
              </c:numCache>
            </c:numRef>
          </c:val>
          <c:smooth val="1"/>
          <c:extLst>
            <c:ext xmlns:c16="http://schemas.microsoft.com/office/drawing/2014/chart" uri="{C3380CC4-5D6E-409C-BE32-E72D297353CC}">
              <c16:uniqueId val="{00000005-8532-4F34-B871-334AFBF01D12}"/>
            </c:ext>
          </c:extLst>
        </c:ser>
        <c:dLbls>
          <c:showLegendKey val="0"/>
          <c:showVal val="0"/>
          <c:showCatName val="0"/>
          <c:showSerName val="0"/>
          <c:showPercent val="0"/>
          <c:showBubbleSize val="0"/>
        </c:dLbls>
        <c:smooth val="0"/>
        <c:axId val="522516808"/>
        <c:axId val="522516024"/>
      </c:lineChart>
      <c:catAx>
        <c:axId val="52251680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l-PL"/>
          </a:p>
        </c:txPr>
        <c:crossAx val="522516024"/>
        <c:crosses val="autoZero"/>
        <c:auto val="1"/>
        <c:lblAlgn val="ctr"/>
        <c:lblOffset val="100"/>
        <c:noMultiLvlLbl val="0"/>
      </c:catAx>
      <c:valAx>
        <c:axId val="522516024"/>
        <c:scaling>
          <c:orientation val="minMax"/>
          <c:min val="0"/>
        </c:scaling>
        <c:delete val="0"/>
        <c:axPos val="l"/>
        <c:majorGridlines>
          <c:spPr>
            <a:ln w="9525" cap="flat" cmpd="sng" algn="ctr">
              <a:solidFill>
                <a:schemeClr val="lt1">
                  <a:lumMod val="95000"/>
                  <a:alpha val="10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l-PL"/>
          </a:p>
        </c:txPr>
        <c:crossAx val="522516808"/>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pl-PL"/>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'[End-user of refractories 2020.xlsx]Arkusz1'!$E$4</c:f>
              <c:strCache>
                <c:ptCount val="1"/>
                <c:pt idx="0">
                  <c:v>EU</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B5-4CA1-8A6C-08FED8DBCE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B5-4CA1-8A6C-08FED8DBCE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B5-4CA1-8A6C-08FED8DBCE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7B5-4CA1-8A6C-08FED8DBCE4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7B5-4CA1-8A6C-08FED8DBCE4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7B5-4CA1-8A6C-08FED8DBCE4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7B5-4CA1-8A6C-08FED8DBCE4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7B5-4CA1-8A6C-08FED8DBCE4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7B5-4CA1-8A6C-08FED8DBCE4B}"/>
              </c:ext>
            </c:extLst>
          </c:dPt>
          <c:dLbls>
            <c:dLbl>
              <c:idx val="0"/>
              <c:layout>
                <c:manualLayout>
                  <c:x val="-0.1103309788482322"/>
                  <c:y val="-4.267216198787591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7B5-4CA1-8A6C-08FED8DBCE4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'[End-user of refractories 2020.xlsx]Arkusz1'!$E$5:$E$13</c:f>
              <c:numCache>
                <c:formatCode>0%</c:formatCode>
                <c:ptCount val="9"/>
                <c:pt idx="0">
                  <c:v>0.61</c:v>
                </c:pt>
                <c:pt idx="1">
                  <c:v>0.04</c:v>
                </c:pt>
                <c:pt idx="2">
                  <c:v>0.05</c:v>
                </c:pt>
                <c:pt idx="3">
                  <c:v>0.08</c:v>
                </c:pt>
                <c:pt idx="4">
                  <c:v>0.03</c:v>
                </c:pt>
                <c:pt idx="5">
                  <c:v>7.0000000000000007E-2</c:v>
                </c:pt>
                <c:pt idx="6">
                  <c:v>0.02</c:v>
                </c:pt>
                <c:pt idx="7">
                  <c:v>0.02</c:v>
                </c:pt>
                <c:pt idx="8">
                  <c:v>0.08</c:v>
                </c:pt>
              </c:numCache>
            </c:numRef>
          </c:val>
          <c:extLst>
            <c:ext xmlns:c16="http://schemas.microsoft.com/office/drawing/2014/chart" uri="{C3380CC4-5D6E-409C-BE32-E72D297353CC}">
              <c16:uniqueId val="{00000012-87B5-4CA1-8A6C-08FED8DBCE4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l-PL"/>
        </a:p>
      </c:txPr>
    </c:title>
    <c:autoTitleDeleted val="0"/>
    <c:plotArea>
      <c:layout/>
      <c:pieChart>
        <c:varyColors val="1"/>
        <c:ser>
          <c:idx val="0"/>
          <c:order val="0"/>
          <c:tx>
            <c:strRef>
              <c:f>'[End-user of refractories 2020.xlsx]Arkusz1'!$K$4</c:f>
              <c:strCache>
                <c:ptCount val="1"/>
                <c:pt idx="0">
                  <c:v>PL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19C-497F-9609-55576D4D8AC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19C-497F-9609-55576D4D8AC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19C-497F-9609-55576D4D8AC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19C-497F-9609-55576D4D8AC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19C-497F-9609-55576D4D8AC7}"/>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A19C-497F-9609-55576D4D8AC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A19C-497F-9609-55576D4D8AC7}"/>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A19C-497F-9609-55576D4D8AC7}"/>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A19C-497F-9609-55576D4D8AC7}"/>
              </c:ext>
            </c:extLst>
          </c:dPt>
          <c:dLbls>
            <c:dLbl>
              <c:idx val="1"/>
              <c:layout>
                <c:manualLayout>
                  <c:x val="7.2890472719848498E-2"/>
                  <c:y val="-8.053270051648481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19C-497F-9609-55576D4D8AC7}"/>
                </c:ext>
              </c:extLst>
            </c:dLbl>
            <c:dLbl>
              <c:idx val="2"/>
              <c:layout>
                <c:manualLayout>
                  <c:x val="6.7500133403730733E-2"/>
                  <c:y val="-6.095849138816612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19C-497F-9609-55576D4D8AC7}"/>
                </c:ext>
              </c:extLst>
            </c:dLbl>
            <c:dLbl>
              <c:idx val="3"/>
              <c:layout>
                <c:manualLayout>
                  <c:x val="3.399060771448089E-2"/>
                  <c:y val="-3.350463696453772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19C-497F-9609-55576D4D8AC7}"/>
                </c:ext>
              </c:extLst>
            </c:dLbl>
            <c:dLbl>
              <c:idx val="4"/>
              <c:layout>
                <c:manualLayout>
                  <c:x val="3.2499800308701192E-2"/>
                  <c:y val="1.079920704849859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19C-497F-9609-55576D4D8AC7}"/>
                </c:ext>
              </c:extLst>
            </c:dLbl>
            <c:dLbl>
              <c:idx val="5"/>
              <c:layout>
                <c:manualLayout>
                  <c:x val="5.507154582940163E-2"/>
                  <c:y val="2.577529026703970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19C-497F-9609-55576D4D8AC7}"/>
                </c:ext>
              </c:extLst>
            </c:dLbl>
            <c:dLbl>
              <c:idx val="6"/>
              <c:layout>
                <c:manualLayout>
                  <c:x val="2.3347807223820304E-2"/>
                  <c:y val="1.451990169460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19C-497F-9609-55576D4D8AC7}"/>
                </c:ext>
              </c:extLst>
            </c:dLbl>
            <c:dLbl>
              <c:idx val="7"/>
              <c:layout>
                <c:manualLayout>
                  <c:x val="5.1257193444026947E-2"/>
                  <c:y val="6.03513218233104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F-A19C-497F-9609-55576D4D8AC7}"/>
                </c:ext>
              </c:extLst>
            </c:dLbl>
            <c:dLbl>
              <c:idx val="8"/>
              <c:layout>
                <c:manualLayout>
                  <c:x val="8.2175372378699554E-2"/>
                  <c:y val="0.1224791087247186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A19C-497F-9609-55576D4D8AC7}"/>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l-PL"/>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'[End-user of refractories 2020.xlsx]Arkusz1'!$G$5:$J$13</c:f>
              <c:strCache>
                <c:ptCount val="9"/>
                <c:pt idx="0">
                  <c:v>integrated steel plants and mini mils </c:v>
                </c:pt>
                <c:pt idx="1">
                  <c:v>ferrous foundries</c:v>
                </c:pt>
                <c:pt idx="2">
                  <c:v>non-ferrous metals</c:v>
                </c:pt>
                <c:pt idx="3">
                  <c:v>cement and lime </c:v>
                </c:pt>
                <c:pt idx="4">
                  <c:v>ceramics</c:v>
                </c:pt>
                <c:pt idx="5">
                  <c:v>glass</c:v>
                </c:pt>
                <c:pt idx="6">
                  <c:v>incineration and power generation</c:v>
                </c:pt>
                <c:pt idx="7">
                  <c:v>chemical and petrochemical</c:v>
                </c:pt>
                <c:pt idx="8">
                  <c:v>other </c:v>
                </c:pt>
              </c:strCache>
            </c:strRef>
          </c:cat>
          <c:val>
            <c:numRef>
              <c:f>'[End-user of refractories 2020.xlsx]Arkusz1'!$K$5:$K$13</c:f>
              <c:numCache>
                <c:formatCode>0%</c:formatCode>
                <c:ptCount val="9"/>
                <c:pt idx="0">
                  <c:v>0.62</c:v>
                </c:pt>
                <c:pt idx="1">
                  <c:v>0.05</c:v>
                </c:pt>
                <c:pt idx="2">
                  <c:v>0.06</c:v>
                </c:pt>
                <c:pt idx="3">
                  <c:v>0.08</c:v>
                </c:pt>
                <c:pt idx="4">
                  <c:v>0.01</c:v>
                </c:pt>
                <c:pt idx="5">
                  <c:v>0.03</c:v>
                </c:pt>
                <c:pt idx="6">
                  <c:v>0.02</c:v>
                </c:pt>
                <c:pt idx="7">
                  <c:v>0.02</c:v>
                </c:pt>
                <c:pt idx="8">
                  <c:v>0.11</c:v>
                </c:pt>
              </c:numCache>
            </c:numRef>
          </c:val>
          <c:extLst>
            <c:ext xmlns:c16="http://schemas.microsoft.com/office/drawing/2014/chart" uri="{C3380CC4-5D6E-409C-BE32-E72D297353CC}">
              <c16:uniqueId val="{00000012-A19C-497F-9609-55576D4D8AC7}"/>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layout>
        <c:manualLayout>
          <c:xMode val="edge"/>
          <c:yMode val="edge"/>
          <c:x val="0.67429918297257985"/>
          <c:y val="0.14990377672338945"/>
          <c:w val="0.32570081702742021"/>
          <c:h val="0.8460514903691691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pl-PL" sz="1400"/>
              <a:t>Crude steel production in EU and Poland</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pl-PL"/>
        </a:p>
      </c:txPr>
    </c:title>
    <c:autoTitleDeleted val="0"/>
    <c:plotArea>
      <c:layout>
        <c:manualLayout>
          <c:layoutTarget val="inner"/>
          <c:xMode val="edge"/>
          <c:yMode val="edge"/>
          <c:x val="0.13933999121988452"/>
          <c:y val="0.20469121995283349"/>
          <c:w val="0.80428990264660916"/>
          <c:h val="0.5042167491738373"/>
        </c:manualLayout>
      </c:layout>
      <c:lineChart>
        <c:grouping val="standard"/>
        <c:varyColors val="0"/>
        <c:ser>
          <c:idx val="0"/>
          <c:order val="0"/>
          <c:tx>
            <c:strRef>
              <c:f>Arkusz1!$A$9</c:f>
              <c:strCache>
                <c:ptCount val="1"/>
                <c:pt idx="0">
                  <c:v>UE</c:v>
                </c:pt>
              </c:strCache>
            </c:strRef>
          </c:tx>
          <c:spPr>
            <a:ln w="22225" cap="rnd">
              <a:solidFill>
                <a:schemeClr val="accent1"/>
              </a:solidFill>
            </a:ln>
            <a:effectLst>
              <a:glow rad="139700">
                <a:schemeClr val="accent1">
                  <a:satMod val="175000"/>
                  <a:alpha val="14000"/>
                </a:schemeClr>
              </a:glow>
            </a:effectLst>
          </c:spPr>
          <c:marker>
            <c:symbol val="none"/>
          </c:marker>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pl-PL"/>
                </a:p>
              </c:txPr>
              <c:dLblPos val="b"/>
              <c:showLegendKey val="0"/>
              <c:showVal val="1"/>
              <c:showCatName val="0"/>
              <c:showSerName val="0"/>
              <c:showPercent val="0"/>
              <c:showBubbleSize val="0"/>
              <c:extLst>
                <c:ext xmlns:c16="http://schemas.microsoft.com/office/drawing/2014/chart" uri="{C3380CC4-5D6E-409C-BE32-E72D297353CC}">
                  <c16:uniqueId val="{00000003-1CDA-40E6-9EA5-1248CDFB36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pl-P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Arkusz1!$B$8:$F$8</c:f>
              <c:numCache>
                <c:formatCode>General</c:formatCode>
                <c:ptCount val="5"/>
                <c:pt idx="0">
                  <c:v>2017</c:v>
                </c:pt>
                <c:pt idx="1">
                  <c:v>2018</c:v>
                </c:pt>
                <c:pt idx="2">
                  <c:v>2019</c:v>
                </c:pt>
                <c:pt idx="3">
                  <c:v>2020</c:v>
                </c:pt>
                <c:pt idx="4">
                  <c:v>2021</c:v>
                </c:pt>
              </c:numCache>
            </c:numRef>
          </c:cat>
          <c:val>
            <c:numRef>
              <c:f>Arkusz1!$B$9:$F$9</c:f>
              <c:numCache>
                <c:formatCode>General</c:formatCode>
                <c:ptCount val="5"/>
                <c:pt idx="0">
                  <c:v>168.3</c:v>
                </c:pt>
                <c:pt idx="1">
                  <c:v>168.8</c:v>
                </c:pt>
                <c:pt idx="2">
                  <c:v>159.4</c:v>
                </c:pt>
                <c:pt idx="3">
                  <c:v>139</c:v>
                </c:pt>
                <c:pt idx="4">
                  <c:v>152.6</c:v>
                </c:pt>
              </c:numCache>
            </c:numRef>
          </c:val>
          <c:smooth val="0"/>
          <c:extLst>
            <c:ext xmlns:c16="http://schemas.microsoft.com/office/drawing/2014/chart" uri="{C3380CC4-5D6E-409C-BE32-E72D297353CC}">
              <c16:uniqueId val="{00000000-E8F0-4A45-9943-AC28A6E244F5}"/>
            </c:ext>
          </c:extLst>
        </c:ser>
        <c:ser>
          <c:idx val="1"/>
          <c:order val="1"/>
          <c:tx>
            <c:strRef>
              <c:f>Arkusz1!$A$10</c:f>
              <c:strCache>
                <c:ptCount val="1"/>
                <c:pt idx="0">
                  <c:v>Poland</c:v>
                </c:pt>
              </c:strCache>
            </c:strRef>
          </c:tx>
          <c:spPr>
            <a:ln w="22225" cap="rnd">
              <a:solidFill>
                <a:srgbClr val="FFFF00"/>
              </a:solidFill>
            </a:ln>
            <a:effectLst>
              <a:glow rad="139700">
                <a:schemeClr val="accent2">
                  <a:satMod val="175000"/>
                  <a:alpha val="14000"/>
                </a:schemeClr>
              </a:glow>
            </a:effectLst>
          </c:spPr>
          <c:marker>
            <c:symbol val="none"/>
          </c:marker>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02-1CDA-40E6-9EA5-1248CDFB36A5}"/>
                </c:ext>
              </c:extLst>
            </c:dLbl>
            <c:dLbl>
              <c:idx val="3"/>
              <c:tx>
                <c:rich>
                  <a:bodyPr/>
                  <a:lstStyle/>
                  <a:p>
                    <a:fld id="{B51843AC-839E-40C1-96C9-23582FF020E0}" type="VALUE">
                      <a:rPr lang="en-US" baseline="0">
                        <a:solidFill>
                          <a:srgbClr val="FFFF00"/>
                        </a:solidFill>
                      </a:rPr>
                      <a:pPr/>
                      <a:t>[WARTOŚĆ]</a:t>
                    </a:fld>
                    <a:endParaRPr lang="pl-PL"/>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CDA-40E6-9EA5-1248CDFB36A5}"/>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schemeClr>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01-1CDA-40E6-9EA5-1248CDFB36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Arkusz1!$B$8:$F$8</c:f>
              <c:numCache>
                <c:formatCode>General</c:formatCode>
                <c:ptCount val="5"/>
                <c:pt idx="0">
                  <c:v>2017</c:v>
                </c:pt>
                <c:pt idx="1">
                  <c:v>2018</c:v>
                </c:pt>
                <c:pt idx="2">
                  <c:v>2019</c:v>
                </c:pt>
                <c:pt idx="3">
                  <c:v>2020</c:v>
                </c:pt>
                <c:pt idx="4">
                  <c:v>2021</c:v>
                </c:pt>
              </c:numCache>
            </c:numRef>
          </c:cat>
          <c:val>
            <c:numRef>
              <c:f>Arkusz1!$B$10:$F$10</c:f>
              <c:numCache>
                <c:formatCode>General</c:formatCode>
                <c:ptCount val="5"/>
                <c:pt idx="0">
                  <c:v>10.5</c:v>
                </c:pt>
                <c:pt idx="1">
                  <c:v>9.1300000000000008</c:v>
                </c:pt>
                <c:pt idx="2">
                  <c:v>9.07</c:v>
                </c:pt>
                <c:pt idx="3">
                  <c:v>7.85</c:v>
                </c:pt>
                <c:pt idx="4">
                  <c:v>8.4499999999999993</c:v>
                </c:pt>
              </c:numCache>
            </c:numRef>
          </c:val>
          <c:smooth val="0"/>
          <c:extLst>
            <c:ext xmlns:c16="http://schemas.microsoft.com/office/drawing/2014/chart" uri="{C3380CC4-5D6E-409C-BE32-E72D297353CC}">
              <c16:uniqueId val="{00000001-E8F0-4A45-9943-AC28A6E244F5}"/>
            </c:ext>
          </c:extLst>
        </c:ser>
        <c:dLbls>
          <c:dLblPos val="ctr"/>
          <c:showLegendKey val="0"/>
          <c:showVal val="1"/>
          <c:showCatName val="0"/>
          <c:showSerName val="0"/>
          <c:showPercent val="0"/>
          <c:showBubbleSize val="0"/>
        </c:dLbls>
        <c:smooth val="0"/>
        <c:axId val="2036052160"/>
        <c:axId val="2036052992"/>
      </c:lineChart>
      <c:catAx>
        <c:axId val="203605216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pl-PL"/>
                  <a:t> Year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pl-PL"/>
          </a:p>
        </c:txPr>
        <c:crossAx val="2036052992"/>
        <c:crosses val="autoZero"/>
        <c:auto val="1"/>
        <c:lblAlgn val="ctr"/>
        <c:lblOffset val="100"/>
        <c:tickMarkSkip val="1"/>
        <c:noMultiLvlLbl val="0"/>
      </c:catAx>
      <c:valAx>
        <c:axId val="2036052992"/>
        <c:scaling>
          <c:orientation val="minMax"/>
          <c:max val="200"/>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Mln ton</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pl-P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pl-PL"/>
          </a:p>
        </c:txPr>
        <c:crossAx val="2036052160"/>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tx1"/>
      </a:solidFill>
      <a:round/>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sz="1400" dirty="0"/>
              <a:t>Production of refractories in PRE/EU and Poland</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pl-PL"/>
        </a:p>
      </c:txPr>
    </c:title>
    <c:autoTitleDeleted val="0"/>
    <c:plotArea>
      <c:layout>
        <c:manualLayout>
          <c:layoutTarget val="inner"/>
          <c:xMode val="edge"/>
          <c:yMode val="edge"/>
          <c:x val="0.15081714785651792"/>
          <c:y val="0.2419719952962443"/>
          <c:w val="0.79329396325459323"/>
          <c:h val="0.58162766112569264"/>
        </c:manualLayout>
      </c:layout>
      <c:scatterChart>
        <c:scatterStyle val="lineMarker"/>
        <c:varyColors val="0"/>
        <c:ser>
          <c:idx val="0"/>
          <c:order val="0"/>
          <c:tx>
            <c:strRef>
              <c:f>Arkusz1!$H$4</c:f>
              <c:strCache>
                <c:ptCount val="1"/>
                <c:pt idx="0">
                  <c:v>PRE/EU</c:v>
                </c:pt>
              </c:strCache>
            </c:strRef>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01-A534-45A8-809A-7448BA0FED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xVal>
            <c:numRef>
              <c:f>Arkusz1!$I$3:$M$3</c:f>
              <c:numCache>
                <c:formatCode>General</c:formatCode>
                <c:ptCount val="5"/>
                <c:pt idx="0">
                  <c:v>2017</c:v>
                </c:pt>
                <c:pt idx="1">
                  <c:v>2018</c:v>
                </c:pt>
                <c:pt idx="2">
                  <c:v>2019</c:v>
                </c:pt>
                <c:pt idx="3">
                  <c:v>2020</c:v>
                </c:pt>
                <c:pt idx="4">
                  <c:v>2021</c:v>
                </c:pt>
              </c:numCache>
            </c:numRef>
          </c:xVal>
          <c:yVal>
            <c:numRef>
              <c:f>Arkusz1!$I$4:$M$4</c:f>
              <c:numCache>
                <c:formatCode>General</c:formatCode>
                <c:ptCount val="5"/>
                <c:pt idx="0">
                  <c:v>4733</c:v>
                </c:pt>
                <c:pt idx="1">
                  <c:v>4650</c:v>
                </c:pt>
                <c:pt idx="2">
                  <c:v>4600</c:v>
                </c:pt>
                <c:pt idx="3">
                  <c:v>4200</c:v>
                </c:pt>
              </c:numCache>
            </c:numRef>
          </c:yVal>
          <c:smooth val="0"/>
          <c:extLst>
            <c:ext xmlns:c16="http://schemas.microsoft.com/office/drawing/2014/chart" uri="{C3380CC4-5D6E-409C-BE32-E72D297353CC}">
              <c16:uniqueId val="{00000000-8FCE-4737-80A2-DD06D8CBE725}"/>
            </c:ext>
          </c:extLst>
        </c:ser>
        <c:ser>
          <c:idx val="1"/>
          <c:order val="1"/>
          <c:tx>
            <c:strRef>
              <c:f>Arkusz1!$H$5</c:f>
              <c:strCache>
                <c:ptCount val="1"/>
                <c:pt idx="0">
                  <c:v>Poland</c:v>
                </c:pt>
              </c:strCache>
            </c:strRef>
          </c:tx>
          <c:spPr>
            <a:ln w="22225" cap="rnd">
              <a:solidFill>
                <a:schemeClr val="accent2"/>
              </a:solid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00"/>
                      </a:solidFill>
                      <a:latin typeface="+mn-lt"/>
                      <a:ea typeface="+mn-ea"/>
                      <a:cs typeface="+mn-cs"/>
                    </a:defRPr>
                  </a:pPr>
                  <a:endParaRPr lang="pl-PL"/>
                </a:p>
              </c:txPr>
              <c:dLblPos val="t"/>
              <c:showLegendKey val="0"/>
              <c:showVal val="1"/>
              <c:showCatName val="0"/>
              <c:showSerName val="0"/>
              <c:showPercent val="0"/>
              <c:showBubbleSize val="0"/>
              <c:extLst>
                <c:ext xmlns:c16="http://schemas.microsoft.com/office/drawing/2014/chart" uri="{C3380CC4-5D6E-409C-BE32-E72D297353CC}">
                  <c16:uniqueId val="{00000000-A534-45A8-809A-7448BA0FED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pl-P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xVal>
            <c:numRef>
              <c:f>Arkusz1!$I$3:$M$3</c:f>
              <c:numCache>
                <c:formatCode>General</c:formatCode>
                <c:ptCount val="5"/>
                <c:pt idx="0">
                  <c:v>2017</c:v>
                </c:pt>
                <c:pt idx="1">
                  <c:v>2018</c:v>
                </c:pt>
                <c:pt idx="2">
                  <c:v>2019</c:v>
                </c:pt>
                <c:pt idx="3">
                  <c:v>2020</c:v>
                </c:pt>
                <c:pt idx="4">
                  <c:v>2021</c:v>
                </c:pt>
              </c:numCache>
            </c:numRef>
          </c:xVal>
          <c:yVal>
            <c:numRef>
              <c:f>Arkusz1!$I$5:$M$5</c:f>
              <c:numCache>
                <c:formatCode>General</c:formatCode>
                <c:ptCount val="5"/>
                <c:pt idx="0">
                  <c:v>335</c:v>
                </c:pt>
                <c:pt idx="1">
                  <c:v>340</c:v>
                </c:pt>
                <c:pt idx="2">
                  <c:v>312</c:v>
                </c:pt>
                <c:pt idx="3">
                  <c:v>299</c:v>
                </c:pt>
                <c:pt idx="4">
                  <c:v>305</c:v>
                </c:pt>
              </c:numCache>
            </c:numRef>
          </c:yVal>
          <c:smooth val="0"/>
          <c:extLst>
            <c:ext xmlns:c16="http://schemas.microsoft.com/office/drawing/2014/chart" uri="{C3380CC4-5D6E-409C-BE32-E72D297353CC}">
              <c16:uniqueId val="{00000001-8FCE-4737-80A2-DD06D8CBE725}"/>
            </c:ext>
          </c:extLst>
        </c:ser>
        <c:dLbls>
          <c:dLblPos val="t"/>
          <c:showLegendKey val="0"/>
          <c:showVal val="1"/>
          <c:showCatName val="0"/>
          <c:showSerName val="0"/>
          <c:showPercent val="0"/>
          <c:showBubbleSize val="0"/>
        </c:dLbls>
        <c:axId val="2078917392"/>
        <c:axId val="2078916560"/>
      </c:scatterChart>
      <c:valAx>
        <c:axId val="2078917392"/>
        <c:scaling>
          <c:orientation val="minMax"/>
          <c:max val="2021"/>
          <c:min val="2017"/>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pl-PL"/>
          </a:p>
        </c:txPr>
        <c:crossAx val="2078916560"/>
        <c:crossesAt val="0"/>
        <c:crossBetween val="midCat"/>
        <c:majorUnit val="1"/>
      </c:valAx>
      <c:valAx>
        <c:axId val="2078916560"/>
        <c:scaling>
          <c:orientation val="minMax"/>
          <c:max val="5500"/>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n-US"/>
                  <a:t>X 1000 ton</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pl-PL"/>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pl-PL"/>
          </a:p>
        </c:txPr>
        <c:crossAx val="2078917392"/>
        <c:crosses val="autoZero"/>
        <c:crossBetween val="midCat"/>
        <c:majorUnit val="500"/>
      </c:valAx>
      <c:spPr>
        <a:noFill/>
        <a:ln>
          <a:noFill/>
        </a:ln>
        <a:effectLst/>
      </c:spPr>
    </c:plotArea>
    <c:legend>
      <c:legendPos val="t"/>
      <c:layout>
        <c:manualLayout>
          <c:xMode val="edge"/>
          <c:yMode val="edge"/>
          <c:x val="0.32901902887139106"/>
          <c:y val="0.15869677890930542"/>
          <c:w val="0.43085061242344713"/>
          <c:h val="8.83392568245776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pl-P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00" b="1" i="0" u="none" strike="noStrike" kern="1200" cap="all" spc="100" normalizeH="0" baseline="0">
                <a:solidFill>
                  <a:schemeClr val="tx1"/>
                </a:solidFill>
                <a:latin typeface="+mn-lt"/>
                <a:ea typeface="+mn-ea"/>
                <a:cs typeface="+mn-cs"/>
              </a:defRPr>
            </a:pPr>
            <a:r>
              <a:rPr lang="pl-PL">
                <a:solidFill>
                  <a:schemeClr val="tx1"/>
                </a:solidFill>
              </a:rPr>
              <a:t>"Life"</a:t>
            </a:r>
            <a:r>
              <a:rPr lang="pl-PL" baseline="0">
                <a:solidFill>
                  <a:schemeClr val="tx1"/>
                </a:solidFill>
              </a:rPr>
              <a:t> OF REFRACTORY</a:t>
            </a:r>
          </a:p>
          <a:p>
            <a:pPr>
              <a:defRPr>
                <a:solidFill>
                  <a:schemeClr val="tx1"/>
                </a:solidFill>
              </a:defRPr>
            </a:pPr>
            <a:r>
              <a:rPr lang="pl-PL" baseline="0">
                <a:solidFill>
                  <a:schemeClr val="tx1"/>
                </a:solidFill>
              </a:rPr>
              <a:t> mATERIALS</a:t>
            </a:r>
            <a:endParaRPr lang="pl-PL">
              <a:solidFill>
                <a:schemeClr val="tx1"/>
              </a:solidFill>
            </a:endParaRP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tx1"/>
              </a:solidFill>
              <a:latin typeface="+mn-lt"/>
              <a:ea typeface="+mn-ea"/>
              <a:cs typeface="+mn-cs"/>
            </a:defRPr>
          </a:pPr>
          <a:endParaRPr lang="pl-PL"/>
        </a:p>
      </c:txPr>
    </c:title>
    <c:autoTitleDeleted val="0"/>
    <c:plotArea>
      <c:layout>
        <c:manualLayout>
          <c:layoutTarget val="inner"/>
          <c:xMode val="edge"/>
          <c:yMode val="edge"/>
          <c:x val="0.23975550122249389"/>
          <c:y val="0.17319371727748689"/>
          <c:w val="0.53515892420537903"/>
          <c:h val="0.76397905759162299"/>
        </c:manualLayout>
      </c:layout>
      <c:pieChart>
        <c:varyColors val="1"/>
        <c:ser>
          <c:idx val="0"/>
          <c:order val="0"/>
          <c:spPr>
            <a:solidFill>
              <a:schemeClr val="lt1"/>
            </a:solidFill>
            <a:ln w="19050">
              <a:noFill/>
            </a:ln>
            <a:effectLst/>
          </c:spPr>
          <c:dPt>
            <c:idx val="0"/>
            <c:bubble3D val="0"/>
            <c:spPr>
              <a:solidFill>
                <a:srgbClr val="FF0000"/>
              </a:solidFill>
              <a:ln w="19050">
                <a:noFill/>
              </a:ln>
              <a:effectLst/>
            </c:spPr>
            <c:extLst>
              <c:ext xmlns:c16="http://schemas.microsoft.com/office/drawing/2014/chart" uri="{C3380CC4-5D6E-409C-BE32-E72D297353CC}">
                <c16:uniqueId val="{00000001-316E-4878-87F4-2AFD87D9DC8B}"/>
              </c:ext>
            </c:extLst>
          </c:dPt>
          <c:dPt>
            <c:idx val="1"/>
            <c:bubble3D val="0"/>
            <c:spPr>
              <a:solidFill>
                <a:srgbClr val="92D050"/>
              </a:solidFill>
              <a:ln w="19050">
                <a:noFill/>
              </a:ln>
              <a:effectLst/>
            </c:spPr>
            <c:extLst>
              <c:ext xmlns:c16="http://schemas.microsoft.com/office/drawing/2014/chart" uri="{C3380CC4-5D6E-409C-BE32-E72D297353CC}">
                <c16:uniqueId val="{00000003-316E-4878-87F4-2AFD87D9DC8B}"/>
              </c:ext>
            </c:extLst>
          </c:dPt>
          <c:dPt>
            <c:idx val="2"/>
            <c:bubble3D val="0"/>
            <c:spPr>
              <a:solidFill>
                <a:schemeClr val="accent5">
                  <a:lumMod val="60000"/>
                  <a:lumOff val="40000"/>
                </a:schemeClr>
              </a:solidFill>
              <a:ln w="19050">
                <a:noFill/>
              </a:ln>
              <a:effectLst/>
            </c:spPr>
            <c:extLst>
              <c:ext xmlns:c16="http://schemas.microsoft.com/office/drawing/2014/chart" uri="{C3380CC4-5D6E-409C-BE32-E72D297353CC}">
                <c16:uniqueId val="{00000005-316E-4878-87F4-2AFD87D9DC8B}"/>
              </c:ext>
            </c:extLst>
          </c:dPt>
          <c:dPt>
            <c:idx val="3"/>
            <c:bubble3D val="0"/>
            <c:spPr>
              <a:solidFill>
                <a:schemeClr val="bg2">
                  <a:lumMod val="75000"/>
                </a:schemeClr>
              </a:solidFill>
              <a:ln w="19050">
                <a:noFill/>
              </a:ln>
              <a:effectLst/>
            </c:spPr>
            <c:extLst>
              <c:ext xmlns:c16="http://schemas.microsoft.com/office/drawing/2014/chart" uri="{C3380CC4-5D6E-409C-BE32-E72D297353CC}">
                <c16:uniqueId val="{00000007-316E-4878-87F4-2AFD87D9DC8B}"/>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1-316E-4878-87F4-2AFD87D9DC8B}"/>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3-316E-4878-87F4-2AFD87D9DC8B}"/>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5-316E-4878-87F4-2AFD87D9DC8B}"/>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pl-PL"/>
                </a:p>
              </c:txPr>
              <c:dLblPos val="inEnd"/>
              <c:showLegendKey val="0"/>
              <c:showVal val="0"/>
              <c:showCatName val="1"/>
              <c:showSerName val="0"/>
              <c:showPercent val="1"/>
              <c:showBubbleSize val="0"/>
              <c:extLst>
                <c:ext xmlns:c16="http://schemas.microsoft.com/office/drawing/2014/chart" uri="{C3380CC4-5D6E-409C-BE32-E72D297353CC}">
                  <c16:uniqueId val="{00000007-316E-4878-87F4-2AFD87D9DC8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pl-PL"/>
              </a:p>
            </c:txPr>
            <c:dLblPos val="inEnd"/>
            <c:showLegendKey val="0"/>
            <c:showVal val="0"/>
            <c:showCatName val="1"/>
            <c:showSerName val="0"/>
            <c:showPercent val="1"/>
            <c:showBubbleSize val="0"/>
            <c:showLeaderLines val="1"/>
            <c:leaderLines>
              <c:spPr>
                <a:ln w="9525">
                  <a:solidFill>
                    <a:schemeClr val="accent1">
                      <a:lumMod val="60000"/>
                      <a:lumOff val="40000"/>
                    </a:schemeClr>
                  </a:solidFill>
                </a:ln>
                <a:effectLst/>
              </c:spPr>
            </c:leaderLines>
            <c:extLst>
              <c:ext xmlns:c15="http://schemas.microsoft.com/office/drawing/2012/chart" uri="{CE6537A1-D6FC-4f65-9D91-7224C49458BB}"/>
            </c:extLst>
          </c:dLbls>
          <c:cat>
            <c:strRef>
              <c:f>Arkusz1!$B$3:$E$3</c:f>
              <c:strCache>
                <c:ptCount val="4"/>
                <c:pt idx="0">
                  <c:v>disolved</c:v>
                </c:pt>
                <c:pt idx="1">
                  <c:v>recycling</c:v>
                </c:pt>
                <c:pt idx="2">
                  <c:v>non refractory applications</c:v>
                </c:pt>
                <c:pt idx="3">
                  <c:v>deposit</c:v>
                </c:pt>
              </c:strCache>
            </c:strRef>
          </c:cat>
          <c:val>
            <c:numRef>
              <c:f>Arkusz1!$B$4:$E$4</c:f>
              <c:numCache>
                <c:formatCode>0%</c:formatCode>
                <c:ptCount val="4"/>
                <c:pt idx="0">
                  <c:v>0.35</c:v>
                </c:pt>
                <c:pt idx="1">
                  <c:v>0.2</c:v>
                </c:pt>
                <c:pt idx="2">
                  <c:v>0.27</c:v>
                </c:pt>
                <c:pt idx="3">
                  <c:v>0.18</c:v>
                </c:pt>
              </c:numCache>
            </c:numRef>
          </c:val>
          <c:extLst>
            <c:ext xmlns:c16="http://schemas.microsoft.com/office/drawing/2014/chart" uri="{C3380CC4-5D6E-409C-BE32-E72D297353CC}">
              <c16:uniqueId val="{00000008-316E-4878-87F4-2AFD87D9DC8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rgbClr val="212121">
            <a:lumMod val="25000"/>
            <a:lumOff val="75000"/>
          </a:srgbClr>
        </a:gs>
        <a:gs pos="49000">
          <a:srgbClr val="00C6BB">
            <a:lumMod val="45000"/>
            <a:lumOff val="55000"/>
          </a:srgbClr>
        </a:gs>
        <a:gs pos="0">
          <a:srgbClr val="212121">
            <a:lumMod val="25000"/>
            <a:lumOff val="75000"/>
          </a:srgbClr>
        </a:gs>
        <a:gs pos="100000">
          <a:srgbClr val="00C6BB">
            <a:lumMod val="30000"/>
            <a:lumOff val="70000"/>
          </a:srgbClr>
        </a:gs>
      </a:gsLst>
      <a:lin ang="0" scaled="1"/>
      <a:tileRect/>
    </a:gradFill>
    <a:ln w="9525" cap="flat" cmpd="sng" algn="ctr">
      <a:solidFill>
        <a:schemeClr val="accent1"/>
      </a:solidFill>
      <a:round/>
    </a:ln>
    <a:effectLst/>
  </c:spPr>
  <c:txPr>
    <a:bodyPr/>
    <a:lstStyle/>
    <a:p>
      <a:pPr>
        <a:defRPr/>
      </a:pPr>
      <a:endParaRPr lang="pl-P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3773692901224491"/>
          <c:y val="3.1931811753169691E-2"/>
        </c:manualLayout>
      </c:layout>
      <c:overlay val="0"/>
      <c:txPr>
        <a:bodyPr/>
        <a:lstStyle/>
        <a:p>
          <a:pPr>
            <a:defRPr sz="1200"/>
          </a:pPr>
          <a:endParaRPr lang="pl-PL"/>
        </a:p>
      </c:txPr>
    </c:title>
    <c:autoTitleDeleted val="0"/>
    <c:plotArea>
      <c:layout/>
      <c:barChart>
        <c:barDir val="col"/>
        <c:grouping val="clustered"/>
        <c:varyColors val="0"/>
        <c:ser>
          <c:idx val="0"/>
          <c:order val="0"/>
          <c:tx>
            <c:strRef>
              <c:f>Arkusz1!$P$2</c:f>
              <c:strCache>
                <c:ptCount val="1"/>
                <c:pt idx="0">
                  <c:v>Open porosity,%</c:v>
                </c:pt>
              </c:strCache>
            </c:strRef>
          </c:tx>
          <c:invertIfNegative val="0"/>
          <c:dPt>
            <c:idx val="0"/>
            <c:invertIfNegative val="0"/>
            <c:bubble3D val="0"/>
            <c:spPr>
              <a:solidFill>
                <a:srgbClr val="00B0F0"/>
              </a:solidFill>
            </c:spPr>
            <c:extLst>
              <c:ext xmlns:c16="http://schemas.microsoft.com/office/drawing/2014/chart" uri="{C3380CC4-5D6E-409C-BE32-E72D297353CC}">
                <c16:uniqueId val="{00000000-BA9C-4235-B6D5-4DBCA95B43E1}"/>
              </c:ext>
            </c:extLst>
          </c:dPt>
          <c:dPt>
            <c:idx val="1"/>
            <c:invertIfNegative val="0"/>
            <c:bubble3D val="0"/>
            <c:spPr>
              <a:solidFill>
                <a:srgbClr val="00B0F0"/>
              </a:solidFill>
            </c:spPr>
            <c:extLst>
              <c:ext xmlns:c16="http://schemas.microsoft.com/office/drawing/2014/chart" uri="{C3380CC4-5D6E-409C-BE32-E72D297353CC}">
                <c16:uniqueId val="{00000001-BA9C-4235-B6D5-4DBCA95B43E1}"/>
              </c:ext>
            </c:extLst>
          </c:dPt>
          <c:dPt>
            <c:idx val="2"/>
            <c:invertIfNegative val="0"/>
            <c:bubble3D val="0"/>
            <c:spPr>
              <a:solidFill>
                <a:schemeClr val="accent2">
                  <a:lumMod val="40000"/>
                  <a:lumOff val="60000"/>
                </a:schemeClr>
              </a:solidFill>
            </c:spPr>
            <c:extLst>
              <c:ext xmlns:c16="http://schemas.microsoft.com/office/drawing/2014/chart" uri="{C3380CC4-5D6E-409C-BE32-E72D297353CC}">
                <c16:uniqueId val="{00000002-BA9C-4235-B6D5-4DBCA95B43E1}"/>
              </c:ext>
            </c:extLst>
          </c:dPt>
          <c:dPt>
            <c:idx val="3"/>
            <c:invertIfNegative val="0"/>
            <c:bubble3D val="0"/>
            <c:spPr>
              <a:solidFill>
                <a:schemeClr val="accent2">
                  <a:lumMod val="40000"/>
                  <a:lumOff val="60000"/>
                </a:schemeClr>
              </a:solidFill>
            </c:spPr>
            <c:extLst>
              <c:ext xmlns:c16="http://schemas.microsoft.com/office/drawing/2014/chart" uri="{C3380CC4-5D6E-409C-BE32-E72D297353CC}">
                <c16:uniqueId val="{00000003-BA9C-4235-B6D5-4DBCA95B43E1}"/>
              </c:ext>
            </c:extLst>
          </c:dPt>
          <c:cat>
            <c:multiLvlStrRef>
              <c:f>Arkusz1!$N$3:$O$6</c:f>
              <c:multiLvlStrCache>
                <c:ptCount val="4"/>
                <c:lvl>
                  <c:pt idx="0">
                    <c:v>dried</c:v>
                  </c:pt>
                  <c:pt idx="1">
                    <c:v>fired</c:v>
                  </c:pt>
                  <c:pt idx="2">
                    <c:v>dried</c:v>
                  </c:pt>
                  <c:pt idx="3">
                    <c:v>fired</c:v>
                  </c:pt>
                </c:lvl>
                <c:lvl>
                  <c:pt idx="0">
                    <c:v>cast. A</c:v>
                  </c:pt>
                  <c:pt idx="2">
                    <c:v>Cast Re</c:v>
                  </c:pt>
                </c:lvl>
              </c:multiLvlStrCache>
            </c:multiLvlStrRef>
          </c:cat>
          <c:val>
            <c:numRef>
              <c:f>Arkusz1!$P$3:$P$6</c:f>
              <c:numCache>
                <c:formatCode>General</c:formatCode>
                <c:ptCount val="4"/>
                <c:pt idx="0">
                  <c:v>11.5</c:v>
                </c:pt>
                <c:pt idx="1">
                  <c:v>20</c:v>
                </c:pt>
                <c:pt idx="2">
                  <c:v>12.5</c:v>
                </c:pt>
                <c:pt idx="3">
                  <c:v>18</c:v>
                </c:pt>
              </c:numCache>
            </c:numRef>
          </c:val>
          <c:extLst>
            <c:ext xmlns:c16="http://schemas.microsoft.com/office/drawing/2014/chart" uri="{C3380CC4-5D6E-409C-BE32-E72D297353CC}">
              <c16:uniqueId val="{00000004-BA9C-4235-B6D5-4DBCA95B43E1}"/>
            </c:ext>
          </c:extLst>
        </c:ser>
        <c:dLbls>
          <c:showLegendKey val="0"/>
          <c:showVal val="0"/>
          <c:showCatName val="0"/>
          <c:showSerName val="0"/>
          <c:showPercent val="0"/>
          <c:showBubbleSize val="0"/>
        </c:dLbls>
        <c:gapWidth val="150"/>
        <c:axId val="91361664"/>
        <c:axId val="91363200"/>
      </c:barChart>
      <c:catAx>
        <c:axId val="91361664"/>
        <c:scaling>
          <c:orientation val="minMax"/>
        </c:scaling>
        <c:delete val="0"/>
        <c:axPos val="b"/>
        <c:numFmt formatCode="General" sourceLinked="0"/>
        <c:majorTickMark val="out"/>
        <c:minorTickMark val="none"/>
        <c:tickLblPos val="nextTo"/>
        <c:txPr>
          <a:bodyPr/>
          <a:lstStyle/>
          <a:p>
            <a:pPr>
              <a:defRPr sz="800"/>
            </a:pPr>
            <a:endParaRPr lang="pl-PL"/>
          </a:p>
        </c:txPr>
        <c:crossAx val="91363200"/>
        <c:crosses val="autoZero"/>
        <c:auto val="1"/>
        <c:lblAlgn val="ctr"/>
        <c:lblOffset val="100"/>
        <c:noMultiLvlLbl val="0"/>
      </c:catAx>
      <c:valAx>
        <c:axId val="91363200"/>
        <c:scaling>
          <c:orientation val="minMax"/>
        </c:scaling>
        <c:delete val="0"/>
        <c:axPos val="l"/>
        <c:majorGridlines/>
        <c:numFmt formatCode="General" sourceLinked="1"/>
        <c:majorTickMark val="out"/>
        <c:minorTickMark val="none"/>
        <c:tickLblPos val="nextTo"/>
        <c:crossAx val="91361664"/>
        <c:crosses val="autoZero"/>
        <c:crossBetween val="between"/>
      </c:valAx>
    </c:plotArea>
    <c:plotVisOnly val="1"/>
    <c:dispBlanksAs val="gap"/>
    <c:showDLblsOverMax val="0"/>
  </c:chart>
  <c:spPr>
    <a:solidFill>
      <a:schemeClr val="bg1"/>
    </a:solidFill>
  </c:spPr>
  <c:txPr>
    <a:bodyPr/>
    <a:lstStyle/>
    <a:p>
      <a:pPr>
        <a:defRPr b="1"/>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0">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styleClr val="0"/>
    </cs:lnRef>
    <cs:fillRef idx="0"/>
    <cs:effectRef idx="0"/>
    <cs:fontRef idx="minor">
      <cs:styleClr val="0"/>
    </cs:fontRef>
    <cs:defRPr sz="900" b="1" kern="1200"/>
  </cs:dataLabel>
  <cs:dataLabelCallout>
    <cs:lnRef idx="0">
      <cs:styleClr val="0"/>
    </cs:lnRef>
    <cs:fillRef idx="0"/>
    <cs:effectRef idx="0"/>
    <cs:fontRef idx="minor">
      <cs:styleClr val="0"/>
    </cs:fontRef>
    <cs:spPr>
      <a:solidFill>
        <a:schemeClr val="lt1"/>
      </a:solidFill>
      <a:ln>
        <a:solidFill>
          <a:schemeClr val="phClr"/>
        </a:solidFill>
      </a:ln>
    </cs:spPr>
    <cs:defRPr sz="900" b="1" kern="1200"/>
    <cs:bodyPr rot="0" spcFirstLastPara="1" vertOverflow="clip" horzOverflow="clip" vert="horz" wrap="square" lIns="36576" tIns="18288" rIns="36576" bIns="18288" anchor="ctr" anchorCtr="1">
      <a:spAutoFit/>
    </cs:bodyPr>
  </cs:dataLabelCallout>
  <cs:dataPoint>
    <cs:lnRef idx="0">
      <cs:styleClr val="0"/>
    </cs:lnRef>
    <cs:fillRef idx="0"/>
    <cs:effectRef idx="0"/>
    <cs:fontRef idx="minor">
      <a:schemeClr val="dk1"/>
    </cs:fontRef>
    <cs:spPr>
      <a:solidFill>
        <a:schemeClr val="lt1"/>
      </a:solidFill>
      <a:ln w="19050">
        <a:solidFill>
          <a:schemeClr val="phClr"/>
        </a:solidFill>
      </a:ln>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pl-PL"/>
              <a:t>Kliknij, aby edytować styl</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EB0D510-1652-4E5B-B592-EB453A07BCD9}" type="datetimeFigureOut">
              <a:rPr lang="pl-PL" smtClean="0"/>
              <a:t>09.01.2023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2891194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pl-PL"/>
              <a:t>Kliknij, aby edytować styl</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pl-PL"/>
              <a:t>Kliknij ikonę, aby dodać obraz</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EB0D510-1652-4E5B-B592-EB453A07BCD9}" type="datetimeFigureOut">
              <a:rPr lang="pl-PL" smtClean="0"/>
              <a:t>09.01.2023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211658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pl-PL"/>
              <a:t>Kliknij, aby edytować styl</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pl-PL"/>
              <a:t>Kliknij, aby edytować style wzorca tekstu</a:t>
            </a:r>
          </a:p>
        </p:txBody>
      </p:sp>
      <p:sp>
        <p:nvSpPr>
          <p:cNvPr id="4" name="Date Placeholder 3"/>
          <p:cNvSpPr>
            <a:spLocks noGrp="1"/>
          </p:cNvSpPr>
          <p:nvPr>
            <p:ph type="dt" sz="half" idx="10"/>
          </p:nvPr>
        </p:nvSpPr>
        <p:spPr/>
        <p:txBody>
          <a:bodyPr/>
          <a:lstStyle/>
          <a:p>
            <a:fld id="{1EB0D510-1652-4E5B-B592-EB453A07BCD9}" type="datetimeFigureOut">
              <a:rPr lang="pl-PL" smtClean="0"/>
              <a:t>09.01.2023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3753299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pl-PL"/>
              <a:t>Kliknij, aby edytować styl</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pl-PL"/>
              <a:t>Kliknij, aby edytować style wzorca tekstu</a:t>
            </a:r>
          </a:p>
        </p:txBody>
      </p:sp>
      <p:sp>
        <p:nvSpPr>
          <p:cNvPr id="2" name="Date Placeholder 1"/>
          <p:cNvSpPr>
            <a:spLocks noGrp="1"/>
          </p:cNvSpPr>
          <p:nvPr>
            <p:ph type="dt" sz="half" idx="10"/>
          </p:nvPr>
        </p:nvSpPr>
        <p:spPr/>
        <p:txBody>
          <a:bodyPr/>
          <a:lstStyle/>
          <a:p>
            <a:fld id="{1EB0D510-1652-4E5B-B592-EB453A07BCD9}" type="datetimeFigureOut">
              <a:rPr lang="pl-PL" smtClean="0"/>
              <a:t>09.01.2023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277304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EB0D510-1652-4E5B-B592-EB453A07BCD9}" type="datetimeFigureOut">
              <a:rPr lang="pl-PL" smtClean="0"/>
              <a:t>09.01.2023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3009857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EB0D510-1652-4E5B-B592-EB453A07BCD9}" type="datetimeFigureOut">
              <a:rPr lang="pl-PL" smtClean="0"/>
              <a:t>09.01.2023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390408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pl-PL"/>
              <a:t>Kliknij, aby edytować styl</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EB0D510-1652-4E5B-B592-EB453A07BCD9}" type="datetimeFigureOut">
              <a:rPr lang="pl-PL" smtClean="0"/>
              <a:t>09.01.2023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200436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pl-PL"/>
              <a:t>Kliknij, aby edytować styl</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EB0D510-1652-4E5B-B592-EB453A07BCD9}" type="datetimeFigureOut">
              <a:rPr lang="pl-PL" smtClean="0"/>
              <a:t>09.01.2023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114843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EB0D510-1652-4E5B-B592-EB453A07BCD9}" type="datetimeFigureOut">
              <a:rPr lang="pl-PL" smtClean="0"/>
              <a:t>09.01.2023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26498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EB0D510-1652-4E5B-B592-EB453A07BCD9}" type="datetimeFigureOut">
              <a:rPr lang="pl-PL" smtClean="0"/>
              <a:t>09.01.2023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242272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EB0D510-1652-4E5B-B592-EB453A07BCD9}" type="datetimeFigureOut">
              <a:rPr lang="pl-PL" smtClean="0"/>
              <a:t>09.01.2023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29617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0D510-1652-4E5B-B592-EB453A07BCD9}" type="datetimeFigureOut">
              <a:rPr lang="pl-PL" smtClean="0"/>
              <a:t>09.01.2023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393679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pl-PL"/>
              <a:t>Kliknij, aby edytować styl</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EB0D510-1652-4E5B-B592-EB453A07BCD9}" type="datetimeFigureOut">
              <a:rPr lang="pl-PL" smtClean="0"/>
              <a:t>09.01.2023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124721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pl-PL"/>
              <a:t>Kliknij, aby edytować styl</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pl-PL"/>
              <a:t>Kliknij ikonę, aby dodać obraz</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3885810" y="6041362"/>
            <a:ext cx="976879" cy="365125"/>
          </a:xfrm>
        </p:spPr>
        <p:txBody>
          <a:bodyPr/>
          <a:lstStyle/>
          <a:p>
            <a:fld id="{1EB0D510-1652-4E5B-B592-EB453A07BCD9}" type="datetimeFigureOut">
              <a:rPr lang="pl-PL" smtClean="0"/>
              <a:t>09.01.2023</a:t>
            </a:fld>
            <a:endParaRPr lang="pl-PL"/>
          </a:p>
        </p:txBody>
      </p:sp>
      <p:sp>
        <p:nvSpPr>
          <p:cNvPr id="6" name="Footer Placeholder 5"/>
          <p:cNvSpPr>
            <a:spLocks noGrp="1"/>
          </p:cNvSpPr>
          <p:nvPr>
            <p:ph type="ftr" sz="quarter" idx="11"/>
          </p:nvPr>
        </p:nvSpPr>
        <p:spPr>
          <a:xfrm>
            <a:off x="590396" y="6041362"/>
            <a:ext cx="3295413" cy="365125"/>
          </a:xfrm>
        </p:spPr>
        <p:txBody>
          <a:bodyPr/>
          <a:lstStyle/>
          <a:p>
            <a:endParaRPr lang="pl-PL"/>
          </a:p>
        </p:txBody>
      </p:sp>
      <p:sp>
        <p:nvSpPr>
          <p:cNvPr id="7" name="Slide Number Placeholder 6"/>
          <p:cNvSpPr>
            <a:spLocks noGrp="1"/>
          </p:cNvSpPr>
          <p:nvPr>
            <p:ph type="sldNum" sz="quarter" idx="12"/>
          </p:nvPr>
        </p:nvSpPr>
        <p:spPr>
          <a:xfrm>
            <a:off x="4862689" y="5915888"/>
            <a:ext cx="1062155" cy="490599"/>
          </a:xfrm>
        </p:spPr>
        <p:txBody>
          <a:bodyPr/>
          <a:lstStyle/>
          <a:p>
            <a:fld id="{E933474D-ED8C-42C1-B117-2E2B561D464A}" type="slidenum">
              <a:rPr lang="pl-PL" smtClean="0"/>
              <a:t>‹#›</a:t>
            </a:fld>
            <a:endParaRPr lang="pl-PL"/>
          </a:p>
        </p:txBody>
      </p:sp>
    </p:spTree>
    <p:extLst>
      <p:ext uri="{BB962C8B-B14F-4D97-AF65-F5344CB8AC3E}">
        <p14:creationId xmlns:p14="http://schemas.microsoft.com/office/powerpoint/2010/main" val="426551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pl-PL"/>
              <a:t>Kliknij, aby edytować styl</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pl-PL"/>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1EB0D510-1652-4E5B-B592-EB453A07BCD9}" type="datetimeFigureOut">
              <a:rPr lang="pl-PL" smtClean="0"/>
              <a:t>09.01.2023</a:t>
            </a:fld>
            <a:endParaRPr lang="pl-PL"/>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E933474D-ED8C-42C1-B117-2E2B561D464A}" type="slidenum">
              <a:rPr lang="pl-PL" smtClean="0"/>
              <a:t>‹#›</a:t>
            </a:fld>
            <a:endParaRPr lang="pl-PL"/>
          </a:p>
        </p:txBody>
      </p:sp>
    </p:spTree>
    <p:extLst>
      <p:ext uri="{BB962C8B-B14F-4D97-AF65-F5344CB8AC3E}">
        <p14:creationId xmlns:p14="http://schemas.microsoft.com/office/powerpoint/2010/main" val="32848109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588B96-9DF0-494B-A7A4-F1937806A797}"/>
              </a:ext>
            </a:extLst>
          </p:cNvPr>
          <p:cNvSpPr>
            <a:spLocks noGrp="1"/>
          </p:cNvSpPr>
          <p:nvPr>
            <p:ph type="ctrTitle"/>
          </p:nvPr>
        </p:nvSpPr>
        <p:spPr>
          <a:xfrm>
            <a:off x="808073" y="1583815"/>
            <a:ext cx="10823945" cy="1845186"/>
          </a:xfrm>
        </p:spPr>
        <p:txBody>
          <a:bodyPr>
            <a:normAutofit/>
          </a:bodyPr>
          <a:lstStyle/>
          <a:p>
            <a:pP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The refractory industry in the EU - as it stands and in view of future expectations</a:t>
            </a:r>
            <a:endParaRPr lang="pl-PL" sz="4000" dirty="0"/>
          </a:p>
        </p:txBody>
      </p:sp>
      <p:sp>
        <p:nvSpPr>
          <p:cNvPr id="3" name="Podtytuł 2">
            <a:extLst>
              <a:ext uri="{FF2B5EF4-FFF2-40B4-BE49-F238E27FC236}">
                <a16:creationId xmlns:a16="http://schemas.microsoft.com/office/drawing/2014/main" id="{C7205248-BC5C-4AF0-8D0A-FE64581D7413}"/>
              </a:ext>
            </a:extLst>
          </p:cNvPr>
          <p:cNvSpPr>
            <a:spLocks noGrp="1"/>
          </p:cNvSpPr>
          <p:nvPr>
            <p:ph type="subTitle" idx="1"/>
          </p:nvPr>
        </p:nvSpPr>
        <p:spPr>
          <a:xfrm>
            <a:off x="1524000" y="3602038"/>
            <a:ext cx="9144000" cy="3103562"/>
          </a:xfrm>
        </p:spPr>
        <p:txBody>
          <a:bodyPr>
            <a:normAutofit/>
          </a:bodyPr>
          <a:lstStyle/>
          <a:p>
            <a:r>
              <a:rPr lang="pl-PL" i="1" dirty="0"/>
              <a:t>Dr inż. Jerzy Czechowski</a:t>
            </a:r>
          </a:p>
          <a:p>
            <a:r>
              <a:rPr lang="pl-PL" i="1" dirty="0"/>
              <a:t>(</a:t>
            </a:r>
            <a:r>
              <a:rPr lang="pl-PL" i="1" dirty="0" err="1"/>
              <a:t>Association</a:t>
            </a:r>
            <a:r>
              <a:rPr lang="pl-PL" i="1" dirty="0"/>
              <a:t> of </a:t>
            </a:r>
            <a:r>
              <a:rPr lang="pl-PL" i="1" dirty="0" err="1"/>
              <a:t>Refractory</a:t>
            </a:r>
            <a:r>
              <a:rPr lang="pl-PL" i="1" dirty="0"/>
              <a:t> Materials </a:t>
            </a:r>
            <a:r>
              <a:rPr lang="pl-PL" i="1" dirty="0" err="1"/>
              <a:t>Manufacturers</a:t>
            </a:r>
            <a:r>
              <a:rPr lang="pl-PL" i="1" dirty="0"/>
              <a:t> –SPMO)</a:t>
            </a:r>
          </a:p>
          <a:p>
            <a:endParaRPr lang="pl-PL" i="1" dirty="0"/>
          </a:p>
          <a:p>
            <a:endParaRPr lang="pl-PL" i="1" dirty="0"/>
          </a:p>
          <a:p>
            <a:endParaRPr lang="pl-PL" i="1" dirty="0"/>
          </a:p>
          <a:p>
            <a:endParaRPr lang="pl-PL" i="1" dirty="0"/>
          </a:p>
          <a:p>
            <a:endParaRPr lang="pl-PL" i="1" dirty="0"/>
          </a:p>
          <a:p>
            <a:endParaRPr lang="pl-PL" dirty="0"/>
          </a:p>
        </p:txBody>
      </p:sp>
      <p:pic>
        <p:nvPicPr>
          <p:cNvPr id="4" name="Picture 4">
            <a:extLst>
              <a:ext uri="{FF2B5EF4-FFF2-40B4-BE49-F238E27FC236}">
                <a16:creationId xmlns:a16="http://schemas.microsoft.com/office/drawing/2014/main" id="{829A2293-CC65-4EFB-855F-18D017116E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46173" y="464344"/>
            <a:ext cx="1465262" cy="1468437"/>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D6FB0A66-CA93-2416-83EF-53F08CC770AF}"/>
              </a:ext>
            </a:extLst>
          </p:cNvPr>
          <p:cNvSpPr txBox="1"/>
          <p:nvPr/>
        </p:nvSpPr>
        <p:spPr>
          <a:xfrm>
            <a:off x="3456966" y="5565913"/>
            <a:ext cx="5526157" cy="646331"/>
          </a:xfrm>
          <a:prstGeom prst="rect">
            <a:avLst/>
          </a:prstGeom>
          <a:noFill/>
        </p:spPr>
        <p:txBody>
          <a:bodyPr wrap="square" rtlCol="0">
            <a:spAutoFit/>
          </a:bodyPr>
          <a:lstStyle/>
          <a:p>
            <a:pPr algn="ctr"/>
            <a:r>
              <a:rPr lang="pl-PL" dirty="0"/>
              <a:t>„</a:t>
            </a:r>
            <a:r>
              <a:rPr lang="pl-PL" dirty="0" err="1"/>
              <a:t>Ceramic</a:t>
            </a:r>
            <a:r>
              <a:rPr lang="pl-PL" dirty="0"/>
              <a:t> in Europe 2022”</a:t>
            </a:r>
          </a:p>
          <a:p>
            <a:pPr algn="ctr"/>
            <a:r>
              <a:rPr lang="pl-PL" dirty="0"/>
              <a:t>Kraków 10 – 14.07.2022</a:t>
            </a:r>
          </a:p>
        </p:txBody>
      </p:sp>
    </p:spTree>
    <p:extLst>
      <p:ext uri="{BB962C8B-B14F-4D97-AF65-F5344CB8AC3E}">
        <p14:creationId xmlns:p14="http://schemas.microsoft.com/office/powerpoint/2010/main" val="244961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F4700A-FB20-1AE2-E1C4-3895F973FAD7}"/>
              </a:ext>
            </a:extLst>
          </p:cNvPr>
          <p:cNvSpPr>
            <a:spLocks noGrp="1"/>
          </p:cNvSpPr>
          <p:nvPr>
            <p:ph type="title"/>
          </p:nvPr>
        </p:nvSpPr>
        <p:spPr/>
        <p:txBody>
          <a:bodyPr/>
          <a:lstStyle/>
          <a:p>
            <a:r>
              <a:rPr lang="pl-PL" sz="3200" b="1" dirty="0">
                <a:latin typeface="+mn-lt"/>
              </a:rPr>
              <a:t>Recycling of </a:t>
            </a:r>
            <a:r>
              <a:rPr lang="pl-PL" sz="3200" b="1" dirty="0" err="1">
                <a:latin typeface="+mn-lt"/>
              </a:rPr>
              <a:t>refractories</a:t>
            </a:r>
            <a:endParaRPr lang="pl-PL" sz="3200" dirty="0"/>
          </a:p>
        </p:txBody>
      </p:sp>
      <p:sp>
        <p:nvSpPr>
          <p:cNvPr id="3" name="Symbol zastępczy zawartości 2">
            <a:extLst>
              <a:ext uri="{FF2B5EF4-FFF2-40B4-BE49-F238E27FC236}">
                <a16:creationId xmlns:a16="http://schemas.microsoft.com/office/drawing/2014/main" id="{CAB9FFF9-9C45-4CE9-6447-CD18B463E414}"/>
              </a:ext>
            </a:extLst>
          </p:cNvPr>
          <p:cNvSpPr>
            <a:spLocks noGrp="1"/>
          </p:cNvSpPr>
          <p:nvPr>
            <p:ph idx="1"/>
          </p:nvPr>
        </p:nvSpPr>
        <p:spPr>
          <a:xfrm>
            <a:off x="818712" y="2222287"/>
            <a:ext cx="10554574" cy="4188525"/>
          </a:xfrm>
        </p:spPr>
        <p:txBody>
          <a:bodyPr>
            <a:normAutofit fontScale="85000" lnSpcReduction="20000"/>
          </a:bodyPr>
          <a:lstStyle/>
          <a:p>
            <a:pPr marL="0" indent="0" algn="just">
              <a:lnSpc>
                <a:spcPct val="150000"/>
              </a:lnSpc>
              <a:buNone/>
            </a:pPr>
            <a:r>
              <a:rPr lang="pl-PL" sz="24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a:latin typeface="Calibri" panose="020F0502020204030204" pitchFamily="34" charset="0"/>
                <a:ea typeface="Calibri" panose="020F0502020204030204" pitchFamily="34" charset="0"/>
                <a:cs typeface="Times New Roman" panose="02020603050405020304" pitchFamily="18" charset="0"/>
              </a:rPr>
              <a:t>w</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ork</a:t>
            </a:r>
            <a:r>
              <a:rPr lang="pl-PL" sz="2400" dirty="0">
                <a:effectLst/>
                <a:latin typeface="Calibri" panose="020F0502020204030204" pitchFamily="34" charset="0"/>
                <a:ea typeface="Calibri" panose="020F0502020204030204" pitchFamily="34" charset="0"/>
                <a:cs typeface="Times New Roman" panose="02020603050405020304" pitchFamily="18" charset="0"/>
              </a:rPr>
              <a:t>s</a:t>
            </a:r>
            <a:r>
              <a:rPr lang="en-US" sz="2400" dirty="0">
                <a:effectLst/>
                <a:latin typeface="Calibri" panose="020F0502020204030204" pitchFamily="34" charset="0"/>
                <a:ea typeface="Calibri" panose="020F0502020204030204" pitchFamily="34" charset="0"/>
                <a:cs typeface="Times New Roman" panose="02020603050405020304" pitchFamily="18" charset="0"/>
              </a:rPr>
              <a:t> on the use of refractory secondary raw materials </a:t>
            </a:r>
            <a:r>
              <a:rPr lang="pl-PL" sz="2400" dirty="0" err="1">
                <a:latin typeface="Calibri" panose="020F0502020204030204" pitchFamily="34" charset="0"/>
                <a:ea typeface="Calibri" panose="020F0502020204030204" pitchFamily="34" charset="0"/>
                <a:cs typeface="Times New Roman" panose="02020603050405020304" pitchFamily="18" charset="0"/>
              </a:rPr>
              <a:t>are</a:t>
            </a:r>
            <a:r>
              <a:rPr lang="en-US" sz="2400" dirty="0">
                <a:effectLst/>
                <a:latin typeface="Calibri" panose="020F0502020204030204" pitchFamily="34" charset="0"/>
                <a:ea typeface="Calibri" panose="020F0502020204030204" pitchFamily="34" charset="0"/>
                <a:cs typeface="Times New Roman" panose="02020603050405020304" pitchFamily="18" charset="0"/>
              </a:rPr>
              <a:t> carried out in many research centers and industrial laboratories. </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An example is the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research</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Refra</a:t>
            </a:r>
            <a:r>
              <a:rPr lang="pl-PL" sz="2400" dirty="0" err="1">
                <a:latin typeface="Calibri" panose="020F0502020204030204" pitchFamily="34" charset="0"/>
                <a:ea typeface="Calibri" panose="020F0502020204030204" pitchFamily="34" charset="0"/>
                <a:cs typeface="Times New Roman" panose="02020603050405020304" pitchFamily="18" charset="0"/>
              </a:rPr>
              <a:t>Predict</a:t>
            </a:r>
            <a:r>
              <a:rPr lang="pl-PL"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Predictability of long-term refractory strength of high-alumina refractory c</a:t>
            </a:r>
            <a:r>
              <a:rPr lang="pl-PL" sz="2400" b="1" dirty="0" err="1">
                <a:effectLst/>
                <a:latin typeface="Calibri" panose="020F0502020204030204" pitchFamily="34" charset="0"/>
                <a:ea typeface="Calibri" panose="020F0502020204030204" pitchFamily="34" charset="0"/>
                <a:cs typeface="Times New Roman" panose="02020603050405020304" pitchFamily="18" charset="0"/>
              </a:rPr>
              <a:t>astables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under high heat load conditions, with </a:t>
            </a:r>
            <a:r>
              <a:rPr lang="pl-PL" sz="2400" b="1" dirty="0" err="1">
                <a:effectLst/>
                <a:latin typeface="Calibri" panose="020F0502020204030204" pitchFamily="34" charset="0"/>
                <a:ea typeface="Calibri" panose="020F0502020204030204" pitchFamily="34" charset="0"/>
                <a:cs typeface="Times New Roman" panose="02020603050405020304" pitchFamily="18" charset="0"/>
              </a:rPr>
              <a:t>special</a:t>
            </a:r>
            <a:r>
              <a:rPr lang="pl-PL" sz="2400" b="1" dirty="0">
                <a:effectLst/>
                <a:latin typeface="Calibri" panose="020F0502020204030204" pitchFamily="34" charset="0"/>
                <a:ea typeface="Calibri" panose="020F0502020204030204" pitchFamily="34" charset="0"/>
                <a:cs typeface="Times New Roman" panose="02020603050405020304" pitchFamily="18" charset="0"/>
              </a:rPr>
              <a:t> </a:t>
            </a:r>
            <a:r>
              <a:rPr lang="pl-PL" sz="2400" b="1" dirty="0" err="1">
                <a:effectLst/>
                <a:latin typeface="Calibri" panose="020F0502020204030204" pitchFamily="34" charset="0"/>
                <a:ea typeface="Calibri" panose="020F0502020204030204" pitchFamily="34" charset="0"/>
                <a:cs typeface="Times New Roman" panose="02020603050405020304" pitchFamily="18" charset="0"/>
              </a:rPr>
              <a:t>regards</a:t>
            </a:r>
            <a:r>
              <a:rPr lang="pl-PL" sz="2400" b="1" dirty="0">
                <a:effectLst/>
                <a:latin typeface="Calibri" panose="020F0502020204030204" pitchFamily="34" charset="0"/>
                <a:ea typeface="Calibri" panose="020F0502020204030204" pitchFamily="34" charset="0"/>
                <a:cs typeface="Times New Roman" panose="02020603050405020304" pitchFamily="18" charset="0"/>
              </a:rPr>
              <a:t> to </a:t>
            </a:r>
            <a:r>
              <a:rPr lang="pl-PL" sz="2400" b="1" dirty="0" err="1">
                <a:effectLst/>
                <a:latin typeface="Calibri" panose="020F0502020204030204" pitchFamily="34" charset="0"/>
                <a:ea typeface="Calibri" panose="020F0502020204030204" pitchFamily="34" charset="0"/>
                <a:cs typeface="Times New Roman" panose="02020603050405020304" pitchFamily="18" charset="0"/>
              </a:rPr>
              <a:t>impurities</a:t>
            </a:r>
            <a:r>
              <a:rPr lang="pl-PL" sz="2400" b="1" dirty="0">
                <a:effectLst/>
                <a:latin typeface="Calibri" panose="020F0502020204030204" pitchFamily="34" charset="0"/>
                <a:ea typeface="Calibri" panose="020F0502020204030204" pitchFamily="34" charset="0"/>
                <a:cs typeface="Times New Roman" panose="02020603050405020304" pitchFamily="18" charset="0"/>
              </a:rPr>
              <a:t> </a:t>
            </a:r>
            <a:r>
              <a:rPr lang="pl-PL" sz="2400" b="1" dirty="0" err="1">
                <a:effectLst/>
                <a:latin typeface="Calibri" panose="020F0502020204030204" pitchFamily="34" charset="0"/>
                <a:ea typeface="Calibri" panose="020F0502020204030204" pitchFamily="34" charset="0"/>
                <a:cs typeface="Times New Roman" panose="02020603050405020304" pitchFamily="18" charset="0"/>
              </a:rPr>
              <a:t>introduced</a:t>
            </a:r>
            <a:r>
              <a:rPr lang="pl-PL" sz="2400" b="1" dirty="0">
                <a:effectLst/>
                <a:latin typeface="Calibri" panose="020F0502020204030204" pitchFamily="34" charset="0"/>
                <a:ea typeface="Calibri" panose="020F0502020204030204" pitchFamily="34" charset="0"/>
                <a:cs typeface="Times New Roman" panose="02020603050405020304" pitchFamily="18" charset="0"/>
              </a:rPr>
              <a:t> by </a:t>
            </a:r>
            <a:r>
              <a:rPr lang="pl-PL" sz="2400" b="1" dirty="0" err="1">
                <a:effectLst/>
                <a:latin typeface="Calibri" panose="020F0502020204030204" pitchFamily="34" charset="0"/>
                <a:ea typeface="Calibri" panose="020F0502020204030204" pitchFamily="34" charset="0"/>
                <a:cs typeface="Times New Roman" panose="02020603050405020304" pitchFamily="18" charset="0"/>
              </a:rPr>
              <a:t>secondary</a:t>
            </a:r>
            <a:r>
              <a:rPr lang="pl-PL" sz="2400" b="1" dirty="0">
                <a:effectLst/>
                <a:latin typeface="Calibri" panose="020F0502020204030204" pitchFamily="34" charset="0"/>
                <a:ea typeface="Calibri" panose="020F0502020204030204" pitchFamily="34" charset="0"/>
                <a:cs typeface="Times New Roman" panose="02020603050405020304" pitchFamily="18" charset="0"/>
              </a:rPr>
              <a:t> </a:t>
            </a:r>
            <a:r>
              <a:rPr lang="pl-PL" sz="2400" b="1" dirty="0" err="1">
                <a:effectLst/>
                <a:latin typeface="Calibri" panose="020F0502020204030204" pitchFamily="34" charset="0"/>
                <a:ea typeface="Calibri" panose="020F0502020204030204" pitchFamily="34" charset="0"/>
                <a:cs typeface="Times New Roman" panose="02020603050405020304" pitchFamily="18" charset="0"/>
              </a:rPr>
              <a:t>raw</a:t>
            </a:r>
            <a:r>
              <a:rPr lang="pl-PL" sz="2400" b="1" dirty="0">
                <a:effectLst/>
                <a:latin typeface="Calibri" panose="020F0502020204030204" pitchFamily="34" charset="0"/>
                <a:ea typeface="Calibri" panose="020F0502020204030204" pitchFamily="34" charset="0"/>
                <a:cs typeface="Times New Roman" panose="02020603050405020304" pitchFamily="18" charset="0"/>
              </a:rPr>
              <a:t> materials</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pl-PL" sz="2400" dirty="0">
                <a:effectLst/>
                <a:latin typeface="Calibri" panose="020F0502020204030204" pitchFamily="34" charset="0"/>
                <a:ea typeface="Calibri" panose="020F0502020204030204" pitchFamily="34" charset="0"/>
                <a:cs typeface="Times New Roman" panose="02020603050405020304" pitchFamily="18" charset="0"/>
              </a:rPr>
              <a:t> in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frame</a:t>
            </a:r>
            <a:r>
              <a:rPr lang="pl-PL" sz="2400" dirty="0">
                <a:effectLst/>
                <a:latin typeface="Calibri" panose="020F0502020204030204" pitchFamily="34" charset="0"/>
                <a:ea typeface="Calibri" panose="020F0502020204030204" pitchFamily="34" charset="0"/>
                <a:cs typeface="Times New Roman" panose="02020603050405020304" pitchFamily="18" charset="0"/>
              </a:rPr>
              <a:t> CORNET 29/3/2020</a:t>
            </a:r>
            <a:r>
              <a:rPr lang="en-US" sz="2400" dirty="0">
                <a:effectLst/>
                <a:latin typeface="Calibri" panose="020F0502020204030204" pitchFamily="34" charset="0"/>
                <a:ea typeface="Calibri" panose="020F0502020204030204" pitchFamily="34" charset="0"/>
                <a:cs typeface="Times New Roman" panose="02020603050405020304" pitchFamily="18" charset="0"/>
              </a:rPr>
              <a:t> currently implemented in cooperation</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Association</a:t>
            </a:r>
            <a:r>
              <a:rPr lang="pl-PL" sz="2400" dirty="0">
                <a:effectLst/>
                <a:latin typeface="Calibri" panose="020F0502020204030204" pitchFamily="34" charset="0"/>
                <a:ea typeface="Calibri" panose="020F0502020204030204" pitchFamily="34" charset="0"/>
                <a:cs typeface="Times New Roman" panose="02020603050405020304" pitchFamily="18" charset="0"/>
              </a:rPr>
              <a:t> of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Refractory</a:t>
            </a:r>
            <a:r>
              <a:rPr lang="pl-PL" sz="2400" dirty="0">
                <a:effectLst/>
                <a:latin typeface="Calibri" panose="020F0502020204030204" pitchFamily="34" charset="0"/>
                <a:ea typeface="Calibri" panose="020F0502020204030204" pitchFamily="34" charset="0"/>
                <a:cs typeface="Times New Roman" panose="02020603050405020304" pitchFamily="18" charset="0"/>
              </a:rPr>
              <a:t> Materials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Manufacturers</a:t>
            </a:r>
            <a:r>
              <a:rPr lang="pl-PL" sz="2400" dirty="0">
                <a:effectLst/>
                <a:latin typeface="Calibri" panose="020F0502020204030204" pitchFamily="34" charset="0"/>
                <a:ea typeface="Calibri" panose="020F0502020204030204" pitchFamily="34" charset="0"/>
                <a:cs typeface="Times New Roman" panose="02020603050405020304" pitchFamily="18" charset="0"/>
              </a:rPr>
              <a:t> in Poland and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Refractory</a:t>
            </a:r>
            <a:r>
              <a:rPr lang="pl-PL" sz="2400" dirty="0">
                <a:effectLst/>
                <a:latin typeface="Calibri" panose="020F0502020204030204" pitchFamily="34" charset="0"/>
                <a:ea typeface="Calibri" panose="020F0502020204030204" pitchFamily="34" charset="0"/>
                <a:cs typeface="Times New Roman" panose="02020603050405020304" pitchFamily="18" charset="0"/>
              </a:rPr>
              <a:t> Materials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Division</a:t>
            </a:r>
            <a:r>
              <a:rPr lang="pl-PL" sz="2400" dirty="0">
                <a:effectLst/>
                <a:latin typeface="Calibri" panose="020F0502020204030204" pitchFamily="34" charset="0"/>
                <a:ea typeface="Calibri" panose="020F0502020204030204" pitchFamily="34" charset="0"/>
                <a:cs typeface="Times New Roman" panose="02020603050405020304" pitchFamily="18" charset="0"/>
              </a:rPr>
              <a:t> Łukasiewicz ICIMB with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partners</a:t>
            </a:r>
            <a:r>
              <a:rPr lang="pl-PL" sz="2400" dirty="0">
                <a:effectLst/>
                <a:latin typeface="Calibri" panose="020F0502020204030204" pitchFamily="34" charset="0"/>
                <a:ea typeface="Calibri" panose="020F0502020204030204" pitchFamily="34" charset="0"/>
                <a:cs typeface="Times New Roman" panose="02020603050405020304" pitchFamily="18" charset="0"/>
              </a:rPr>
              <a:t> from Germany –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Forschunhsgemeinschsft</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Feuerfest</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e.v</a:t>
            </a:r>
            <a:r>
              <a:rPr lang="pl-PL" sz="2400" dirty="0">
                <a:effectLst/>
                <a:latin typeface="Calibri" panose="020F0502020204030204" pitchFamily="34" charset="0"/>
                <a:ea typeface="Calibri" panose="020F0502020204030204" pitchFamily="34" charset="0"/>
                <a:cs typeface="Times New Roman" panose="02020603050405020304" pitchFamily="18" charset="0"/>
              </a:rPr>
              <a:t>. and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Hochschule</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r>
              <a:rPr lang="pl-PL" sz="2400" dirty="0" err="1">
                <a:effectLst/>
                <a:latin typeface="Calibri" panose="020F0502020204030204" pitchFamily="34" charset="0"/>
                <a:ea typeface="Calibri" panose="020F0502020204030204" pitchFamily="34" charset="0"/>
                <a:cs typeface="Times New Roman" panose="02020603050405020304" pitchFamily="18" charset="0"/>
              </a:rPr>
              <a:t>Koblenz</a:t>
            </a:r>
            <a:r>
              <a:rPr lang="pl-PL"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lnSpc>
                <a:spcPct val="150000"/>
              </a:lnSpc>
              <a:buNone/>
            </a:pPr>
            <a:r>
              <a:rPr lang="pl-PL" sz="2400" dirty="0" err="1">
                <a:latin typeface="Calibri" panose="020F0502020204030204" pitchFamily="34" charset="0"/>
                <a:cs typeface="Times New Roman" panose="02020603050405020304" pitchFamily="18" charset="0"/>
              </a:rPr>
              <a:t>Polish</a:t>
            </a:r>
            <a:r>
              <a:rPr lang="pl-PL" sz="2400" dirty="0">
                <a:latin typeface="Calibri" panose="020F0502020204030204" pitchFamily="34" charset="0"/>
                <a:cs typeface="Times New Roman" panose="02020603050405020304" pitchFamily="18" charset="0"/>
              </a:rPr>
              <a:t> part of </a:t>
            </a:r>
            <a:r>
              <a:rPr lang="pl-PL" sz="2400" dirty="0" err="1">
                <a:latin typeface="Calibri" panose="020F0502020204030204" pitchFamily="34" charset="0"/>
                <a:cs typeface="Times New Roman" panose="02020603050405020304" pitchFamily="18" charset="0"/>
              </a:rPr>
              <a:t>project</a:t>
            </a:r>
            <a:r>
              <a:rPr lang="pl-PL" sz="2400" dirty="0">
                <a:latin typeface="Calibri" panose="020F0502020204030204" pitchFamily="34" charset="0"/>
                <a:cs typeface="Times New Roman" panose="02020603050405020304" pitchFamily="18" charset="0"/>
              </a:rPr>
              <a:t> </a:t>
            </a:r>
            <a:r>
              <a:rPr lang="pl-PL" sz="2400" dirty="0" err="1">
                <a:latin typeface="Calibri" panose="020F0502020204030204" pitchFamily="34" charset="0"/>
                <a:cs typeface="Times New Roman" panose="02020603050405020304" pitchFamily="18" charset="0"/>
              </a:rPr>
              <a:t>is</a:t>
            </a:r>
            <a:r>
              <a:rPr lang="pl-PL" sz="2400" dirty="0">
                <a:latin typeface="Calibri" panose="020F0502020204030204" pitchFamily="34" charset="0"/>
                <a:cs typeface="Times New Roman" panose="02020603050405020304" pitchFamily="18" charset="0"/>
              </a:rPr>
              <a:t> </a:t>
            </a:r>
            <a:r>
              <a:rPr lang="pl-PL" sz="2400" dirty="0" err="1">
                <a:latin typeface="Calibri" panose="020F0502020204030204" pitchFamily="34" charset="0"/>
                <a:cs typeface="Times New Roman" panose="02020603050405020304" pitchFamily="18" charset="0"/>
              </a:rPr>
              <a:t>financed</a:t>
            </a:r>
            <a:r>
              <a:rPr lang="pl-PL" sz="2400" dirty="0">
                <a:latin typeface="Calibri" panose="020F0502020204030204" pitchFamily="34" charset="0"/>
                <a:cs typeface="Times New Roman" panose="02020603050405020304" pitchFamily="18" charset="0"/>
              </a:rPr>
              <a:t> by </a:t>
            </a:r>
            <a:r>
              <a:rPr lang="en-US" sz="2400" dirty="0">
                <a:latin typeface="Calibri" panose="020F0502020204030204" pitchFamily="34" charset="0"/>
                <a:cs typeface="Times New Roman" panose="02020603050405020304" pitchFamily="18" charset="0"/>
              </a:rPr>
              <a:t>National Centre for Research and Development</a:t>
            </a:r>
            <a:r>
              <a:rPr lang="pl-PL" sz="2400" dirty="0">
                <a:latin typeface="Calibri" panose="020F0502020204030204" pitchFamily="34" charset="0"/>
                <a:cs typeface="Times New Roman" panose="02020603050405020304" pitchFamily="18" charset="0"/>
              </a:rPr>
              <a:t> (NCBIR)</a:t>
            </a:r>
            <a:endParaRPr lang="pl-PL" sz="2400" dirty="0"/>
          </a:p>
          <a:p>
            <a:endParaRPr lang="pl-PL" dirty="0"/>
          </a:p>
        </p:txBody>
      </p:sp>
    </p:spTree>
    <p:extLst>
      <p:ext uri="{BB962C8B-B14F-4D97-AF65-F5344CB8AC3E}">
        <p14:creationId xmlns:p14="http://schemas.microsoft.com/office/powerpoint/2010/main" val="2942261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Wykres 5"/>
          <p:cNvGraphicFramePr/>
          <p:nvPr>
            <p:extLst>
              <p:ext uri="{D42A27DB-BD31-4B8C-83A1-F6EECF244321}">
                <p14:modId xmlns:p14="http://schemas.microsoft.com/office/powerpoint/2010/main" val="2298166963"/>
              </p:ext>
            </p:extLst>
          </p:nvPr>
        </p:nvGraphicFramePr>
        <p:xfrm>
          <a:off x="8102153" y="323573"/>
          <a:ext cx="2880320" cy="1738263"/>
        </p:xfrm>
        <a:graphic>
          <a:graphicData uri="http://schemas.openxmlformats.org/drawingml/2006/chart">
            <c:chart xmlns:c="http://schemas.openxmlformats.org/drawingml/2006/chart" xmlns:r="http://schemas.openxmlformats.org/officeDocument/2006/relationships" r:id="rId2"/>
          </a:graphicData>
        </a:graphic>
      </p:graphicFrame>
      <p:sp>
        <p:nvSpPr>
          <p:cNvPr id="24580" name="pole tekstowe 6"/>
          <p:cNvSpPr txBox="1">
            <a:spLocks noChangeArrowheads="1"/>
          </p:cNvSpPr>
          <p:nvPr/>
        </p:nvSpPr>
        <p:spPr bwMode="auto">
          <a:xfrm>
            <a:off x="1425388" y="2372086"/>
            <a:ext cx="5550593" cy="3693319"/>
          </a:xfrm>
          <a:prstGeom prst="rect">
            <a:avLst/>
          </a:prstGeom>
          <a:noFill/>
          <a:ln w="9525">
            <a:noFill/>
            <a:miter lim="800000"/>
            <a:headEnd/>
            <a:tailEnd/>
          </a:ln>
        </p:spPr>
        <p:txBody>
          <a:bodyPr wrap="square">
            <a:spAutoFit/>
          </a:bodyPr>
          <a:lstStyle/>
          <a:p>
            <a:pPr>
              <a:buFont typeface="Arial" charset="0"/>
              <a:buChar char="•"/>
            </a:pPr>
            <a:r>
              <a:rPr lang="pl-PL" sz="1600" dirty="0"/>
              <a:t> </a:t>
            </a:r>
            <a:r>
              <a:rPr lang="pl-PL" dirty="0"/>
              <a:t>The </a:t>
            </a:r>
            <a:r>
              <a:rPr lang="pl-PL" dirty="0" err="1"/>
              <a:t>rational</a:t>
            </a:r>
            <a:r>
              <a:rPr lang="pl-PL" dirty="0"/>
              <a:t> </a:t>
            </a:r>
            <a:r>
              <a:rPr lang="pl-PL" dirty="0" err="1"/>
              <a:t>use</a:t>
            </a:r>
            <a:r>
              <a:rPr lang="pl-PL" dirty="0"/>
              <a:t> of </a:t>
            </a:r>
            <a:r>
              <a:rPr lang="pl-PL" dirty="0" err="1"/>
              <a:t>refractory</a:t>
            </a:r>
            <a:r>
              <a:rPr lang="pl-PL" dirty="0"/>
              <a:t> </a:t>
            </a:r>
            <a:r>
              <a:rPr lang="pl-PL" dirty="0" err="1"/>
              <a:t>recycled</a:t>
            </a:r>
            <a:r>
              <a:rPr lang="pl-PL" dirty="0"/>
              <a:t> materials in </a:t>
            </a:r>
            <a:r>
              <a:rPr lang="pl-PL" dirty="0" err="1"/>
              <a:t>production</a:t>
            </a:r>
            <a:r>
              <a:rPr lang="pl-PL" dirty="0"/>
              <a:t> of </a:t>
            </a:r>
            <a:r>
              <a:rPr lang="pl-PL" dirty="0" err="1"/>
              <a:t>refractories</a:t>
            </a:r>
            <a:r>
              <a:rPr lang="pl-PL" dirty="0"/>
              <a:t> </a:t>
            </a:r>
            <a:r>
              <a:rPr lang="pl-PL" dirty="0" err="1"/>
              <a:t>allow</a:t>
            </a:r>
            <a:r>
              <a:rPr lang="pl-PL" dirty="0"/>
              <a:t> for the </a:t>
            </a:r>
            <a:r>
              <a:rPr lang="pl-PL" dirty="0" err="1"/>
              <a:t>production</a:t>
            </a:r>
            <a:r>
              <a:rPr lang="pl-PL" dirty="0"/>
              <a:t> of </a:t>
            </a:r>
            <a:r>
              <a:rPr lang="pl-PL" dirty="0" err="1"/>
              <a:t>good</a:t>
            </a:r>
            <a:r>
              <a:rPr lang="pl-PL" dirty="0"/>
              <a:t> </a:t>
            </a:r>
            <a:r>
              <a:rPr lang="pl-PL" dirty="0" err="1"/>
              <a:t>quality</a:t>
            </a:r>
            <a:r>
              <a:rPr lang="pl-PL" dirty="0"/>
              <a:t> materials with </a:t>
            </a:r>
            <a:r>
              <a:rPr lang="pl-PL" dirty="0" err="1"/>
              <a:t>properties</a:t>
            </a:r>
            <a:r>
              <a:rPr lang="pl-PL" dirty="0"/>
              <a:t> </a:t>
            </a:r>
            <a:r>
              <a:rPr lang="pl-PL" dirty="0" err="1"/>
              <a:t>adapted</a:t>
            </a:r>
            <a:r>
              <a:rPr lang="pl-PL" dirty="0"/>
              <a:t> to the </a:t>
            </a:r>
            <a:r>
              <a:rPr lang="pl-PL" dirty="0" err="1"/>
              <a:t>user’s</a:t>
            </a:r>
            <a:r>
              <a:rPr lang="pl-PL" dirty="0"/>
              <a:t> </a:t>
            </a:r>
            <a:r>
              <a:rPr lang="pl-PL" dirty="0" err="1"/>
              <a:t>operation</a:t>
            </a:r>
            <a:r>
              <a:rPr lang="pl-PL" dirty="0"/>
              <a:t> </a:t>
            </a:r>
            <a:r>
              <a:rPr lang="pl-PL" dirty="0" err="1"/>
              <a:t>condition</a:t>
            </a:r>
            <a:r>
              <a:rPr lang="pl-PL" dirty="0"/>
              <a:t>.</a:t>
            </a:r>
          </a:p>
          <a:p>
            <a:pPr>
              <a:buFont typeface="Arial" charset="0"/>
              <a:buChar char="•"/>
            </a:pPr>
            <a:endParaRPr lang="pl-PL" dirty="0"/>
          </a:p>
          <a:p>
            <a:pPr>
              <a:buFont typeface="Arial" charset="0"/>
              <a:buChar char="•"/>
            </a:pPr>
            <a:endParaRPr lang="pl-PL" dirty="0"/>
          </a:p>
          <a:p>
            <a:pPr>
              <a:buFont typeface="Arial" charset="0"/>
              <a:buChar char="•"/>
            </a:pPr>
            <a:r>
              <a:rPr lang="pl-PL" dirty="0"/>
              <a:t>In </a:t>
            </a:r>
            <a:r>
              <a:rPr lang="pl-PL" dirty="0" err="1"/>
              <a:t>some</a:t>
            </a:r>
            <a:r>
              <a:rPr lang="pl-PL" dirty="0"/>
              <a:t> </a:t>
            </a:r>
            <a:r>
              <a:rPr lang="pl-PL" dirty="0" err="1"/>
              <a:t>cases</a:t>
            </a:r>
            <a:r>
              <a:rPr lang="pl-PL" dirty="0"/>
              <a:t> </a:t>
            </a:r>
            <a:r>
              <a:rPr lang="pl-PL" dirty="0" err="1"/>
              <a:t>using</a:t>
            </a:r>
            <a:r>
              <a:rPr lang="pl-PL" dirty="0"/>
              <a:t> </a:t>
            </a:r>
            <a:r>
              <a:rPr lang="pl-PL" dirty="0" err="1"/>
              <a:t>recycled</a:t>
            </a:r>
            <a:r>
              <a:rPr lang="pl-PL" dirty="0"/>
              <a:t> </a:t>
            </a:r>
            <a:r>
              <a:rPr lang="pl-PL" dirty="0" err="1"/>
              <a:t>raw</a:t>
            </a:r>
            <a:r>
              <a:rPr lang="pl-PL" dirty="0"/>
              <a:t> materials, </a:t>
            </a:r>
            <a:r>
              <a:rPr lang="pl-PL" dirty="0" err="1"/>
              <a:t>you</a:t>
            </a:r>
            <a:r>
              <a:rPr lang="pl-PL" dirty="0"/>
              <a:t> </a:t>
            </a:r>
            <a:r>
              <a:rPr lang="pl-PL" dirty="0" err="1"/>
              <a:t>can</a:t>
            </a:r>
            <a:r>
              <a:rPr lang="pl-PL" dirty="0"/>
              <a:t> </a:t>
            </a:r>
            <a:r>
              <a:rPr lang="pl-PL" dirty="0" err="1"/>
              <a:t>obtain</a:t>
            </a:r>
            <a:r>
              <a:rPr lang="pl-PL" dirty="0"/>
              <a:t> </a:t>
            </a:r>
            <a:r>
              <a:rPr lang="pl-PL" dirty="0" err="1"/>
              <a:t>product</a:t>
            </a:r>
            <a:r>
              <a:rPr lang="pl-PL" dirty="0"/>
              <a:t> with </a:t>
            </a:r>
            <a:r>
              <a:rPr lang="pl-PL" dirty="0" err="1"/>
              <a:t>better</a:t>
            </a:r>
            <a:r>
              <a:rPr lang="pl-PL" dirty="0"/>
              <a:t> </a:t>
            </a:r>
            <a:r>
              <a:rPr lang="pl-PL" dirty="0" err="1"/>
              <a:t>quality</a:t>
            </a:r>
            <a:r>
              <a:rPr lang="pl-PL" dirty="0"/>
              <a:t> </a:t>
            </a:r>
            <a:r>
              <a:rPr lang="pl-PL" dirty="0" err="1"/>
              <a:t>parameters</a:t>
            </a:r>
            <a:r>
              <a:rPr lang="pl-PL" dirty="0"/>
              <a:t> </a:t>
            </a:r>
            <a:r>
              <a:rPr lang="pl-PL" dirty="0" err="1"/>
              <a:t>then</a:t>
            </a:r>
            <a:r>
              <a:rPr lang="pl-PL" dirty="0"/>
              <a:t> </a:t>
            </a:r>
            <a:r>
              <a:rPr lang="pl-PL" dirty="0" err="1"/>
              <a:t>that</a:t>
            </a:r>
            <a:r>
              <a:rPr lang="pl-PL" dirty="0"/>
              <a:t> of the </a:t>
            </a:r>
            <a:r>
              <a:rPr lang="pl-PL" dirty="0" err="1"/>
              <a:t>material</a:t>
            </a:r>
            <a:r>
              <a:rPr lang="pl-PL" dirty="0"/>
              <a:t> from </a:t>
            </a:r>
            <a:r>
              <a:rPr lang="pl-PL" dirty="0" err="1"/>
              <a:t>which</a:t>
            </a:r>
            <a:r>
              <a:rPr lang="pl-PL" dirty="0"/>
              <a:t> the </a:t>
            </a:r>
            <a:r>
              <a:rPr lang="pl-PL" dirty="0" err="1"/>
              <a:t>scraps</a:t>
            </a:r>
            <a:r>
              <a:rPr lang="pl-PL" dirty="0"/>
              <a:t> </a:t>
            </a:r>
            <a:r>
              <a:rPr lang="pl-PL" dirty="0" err="1"/>
              <a:t>were</a:t>
            </a:r>
            <a:r>
              <a:rPr lang="pl-PL" dirty="0"/>
              <a:t> </a:t>
            </a:r>
            <a:r>
              <a:rPr lang="pl-PL" dirty="0" err="1"/>
              <a:t>used</a:t>
            </a:r>
            <a:r>
              <a:rPr lang="pl-PL" dirty="0"/>
              <a:t>. </a:t>
            </a:r>
            <a:r>
              <a:rPr lang="pl-PL" dirty="0" err="1"/>
              <a:t>Example</a:t>
            </a:r>
            <a:r>
              <a:rPr lang="pl-PL" dirty="0"/>
              <a:t>: </a:t>
            </a:r>
            <a:r>
              <a:rPr lang="pl-PL" dirty="0" err="1"/>
              <a:t>castable</a:t>
            </a:r>
            <a:r>
              <a:rPr lang="pl-PL" dirty="0"/>
              <a:t> </a:t>
            </a:r>
            <a:r>
              <a:rPr lang="pl-PL" dirty="0" err="1"/>
              <a:t>prepared</a:t>
            </a:r>
            <a:r>
              <a:rPr lang="pl-PL" dirty="0"/>
              <a:t> </a:t>
            </a:r>
            <a:r>
              <a:rPr lang="pl-PL" dirty="0" err="1"/>
              <a:t>using</a:t>
            </a:r>
            <a:r>
              <a:rPr lang="pl-PL" dirty="0"/>
              <a:t> </a:t>
            </a:r>
            <a:r>
              <a:rPr lang="pl-PL" dirty="0" err="1"/>
              <a:t>scraps</a:t>
            </a:r>
            <a:r>
              <a:rPr lang="pl-PL" dirty="0"/>
              <a:t> of </a:t>
            </a:r>
            <a:r>
              <a:rPr lang="pl-PL" dirty="0" err="1"/>
              <a:t>alumina</a:t>
            </a:r>
            <a:r>
              <a:rPr lang="pl-PL" dirty="0"/>
              <a:t> </a:t>
            </a:r>
            <a:r>
              <a:rPr lang="pl-PL" dirty="0" err="1"/>
              <a:t>castable</a:t>
            </a:r>
            <a:r>
              <a:rPr lang="pl-PL" dirty="0"/>
              <a:t> </a:t>
            </a:r>
            <a:r>
              <a:rPr lang="pl-PL" dirty="0" err="1"/>
              <a:t>after</a:t>
            </a:r>
            <a:r>
              <a:rPr lang="pl-PL" dirty="0"/>
              <a:t> service in petrochemical plant.</a:t>
            </a:r>
          </a:p>
        </p:txBody>
      </p:sp>
      <p:graphicFrame>
        <p:nvGraphicFramePr>
          <p:cNvPr id="10" name="Tabela 9"/>
          <p:cNvGraphicFramePr>
            <a:graphicFrameLocks noGrp="1"/>
          </p:cNvGraphicFramePr>
          <p:nvPr>
            <p:extLst>
              <p:ext uri="{D42A27DB-BD31-4B8C-83A1-F6EECF244321}">
                <p14:modId xmlns:p14="http://schemas.microsoft.com/office/powerpoint/2010/main" val="4135530264"/>
              </p:ext>
            </p:extLst>
          </p:nvPr>
        </p:nvGraphicFramePr>
        <p:xfrm>
          <a:off x="7812741" y="5665295"/>
          <a:ext cx="3169732" cy="713776"/>
        </p:xfrm>
        <a:graphic>
          <a:graphicData uri="http://schemas.openxmlformats.org/drawingml/2006/table">
            <a:tbl>
              <a:tblPr firstRow="1" bandRow="1">
                <a:tableStyleId>{5C22544A-7EE6-4342-B048-85BDC9FD1C3A}</a:tableStyleId>
              </a:tblPr>
              <a:tblGrid>
                <a:gridCol w="482122">
                  <a:extLst>
                    <a:ext uri="{9D8B030D-6E8A-4147-A177-3AD203B41FA5}">
                      <a16:colId xmlns:a16="http://schemas.microsoft.com/office/drawing/2014/main" val="20000"/>
                    </a:ext>
                  </a:extLst>
                </a:gridCol>
                <a:gridCol w="1333239">
                  <a:extLst>
                    <a:ext uri="{9D8B030D-6E8A-4147-A177-3AD203B41FA5}">
                      <a16:colId xmlns:a16="http://schemas.microsoft.com/office/drawing/2014/main" val="20001"/>
                    </a:ext>
                  </a:extLst>
                </a:gridCol>
                <a:gridCol w="1354371">
                  <a:extLst>
                    <a:ext uri="{9D8B030D-6E8A-4147-A177-3AD203B41FA5}">
                      <a16:colId xmlns:a16="http://schemas.microsoft.com/office/drawing/2014/main" val="20002"/>
                    </a:ext>
                  </a:extLst>
                </a:gridCol>
              </a:tblGrid>
              <a:tr h="350995">
                <a:tc>
                  <a:txBody>
                    <a:bodyPr/>
                    <a:lstStyle/>
                    <a:p>
                      <a:r>
                        <a:rPr lang="pl-PL" sz="1000" b="1" dirty="0">
                          <a:solidFill>
                            <a:schemeClr val="tx1"/>
                          </a:solidFill>
                        </a:rPr>
                        <a:t>T</a:t>
                      </a:r>
                      <a:r>
                        <a:rPr lang="pl-PL" sz="1000" b="1" baseline="-25000" dirty="0">
                          <a:solidFill>
                            <a:schemeClr val="tx1"/>
                          </a:solidFill>
                        </a:rPr>
                        <a:t>0,6</a:t>
                      </a:r>
                    </a:p>
                  </a:txBody>
                  <a:tcPr/>
                </a:tc>
                <a:tc>
                  <a:txBody>
                    <a:bodyPr/>
                    <a:lstStyle/>
                    <a:p>
                      <a:pPr algn="ctr"/>
                      <a:r>
                        <a:rPr lang="pl-PL" sz="1400" b="1" dirty="0">
                          <a:solidFill>
                            <a:schemeClr val="tx1"/>
                          </a:solidFill>
                        </a:rPr>
                        <a:t>1580</a:t>
                      </a:r>
                      <a:r>
                        <a:rPr lang="pl-PL" sz="1400" b="1" baseline="30000" dirty="0">
                          <a:solidFill>
                            <a:schemeClr val="tx1"/>
                          </a:solidFill>
                        </a:rPr>
                        <a:t>o</a:t>
                      </a:r>
                      <a:r>
                        <a:rPr lang="pl-PL" sz="1400" b="1" dirty="0">
                          <a:solidFill>
                            <a:schemeClr val="tx1"/>
                          </a:solidFill>
                        </a:rPr>
                        <a:t>C</a:t>
                      </a:r>
                    </a:p>
                  </a:txBody>
                  <a:tcPr/>
                </a:tc>
                <a:tc>
                  <a:txBody>
                    <a:bodyPr/>
                    <a:lstStyle/>
                    <a:p>
                      <a:pPr algn="ctr"/>
                      <a:r>
                        <a:rPr lang="pl-PL" sz="1400" b="1" dirty="0">
                          <a:solidFill>
                            <a:schemeClr val="tx1"/>
                          </a:solidFill>
                        </a:rPr>
                        <a:t>1670</a:t>
                      </a:r>
                      <a:r>
                        <a:rPr lang="pl-PL" sz="1400" b="1" baseline="30000" dirty="0">
                          <a:solidFill>
                            <a:schemeClr val="tx1"/>
                          </a:solidFill>
                        </a:rPr>
                        <a:t>o</a:t>
                      </a:r>
                      <a:r>
                        <a:rPr lang="pl-PL" sz="1400" b="1" dirty="0">
                          <a:solidFill>
                            <a:schemeClr val="tx1"/>
                          </a:solidFill>
                        </a:rPr>
                        <a:t>C</a:t>
                      </a:r>
                    </a:p>
                  </a:txBody>
                  <a:tcPr/>
                </a:tc>
                <a:extLst>
                  <a:ext uri="{0D108BD9-81ED-4DB2-BD59-A6C34878D82A}">
                    <a16:rowId xmlns:a16="http://schemas.microsoft.com/office/drawing/2014/main" val="10000"/>
                  </a:ext>
                </a:extLst>
              </a:tr>
              <a:tr h="362781">
                <a:tc>
                  <a:txBody>
                    <a:bodyPr/>
                    <a:lstStyle/>
                    <a:p>
                      <a:r>
                        <a:rPr lang="pl-PL" sz="1000" b="1" dirty="0"/>
                        <a:t>T</a:t>
                      </a:r>
                      <a:r>
                        <a:rPr lang="pl-PL" sz="1000" b="1" baseline="-25000" dirty="0"/>
                        <a:t>4</a:t>
                      </a:r>
                    </a:p>
                  </a:txBody>
                  <a:tcPr/>
                </a:tc>
                <a:tc>
                  <a:txBody>
                    <a:bodyPr/>
                    <a:lstStyle/>
                    <a:p>
                      <a:pPr algn="ctr"/>
                      <a:r>
                        <a:rPr lang="pl-PL" sz="1400" b="1" dirty="0"/>
                        <a:t>1650</a:t>
                      </a:r>
                      <a:r>
                        <a:rPr lang="pl-PL" sz="1400" b="1" baseline="30000" dirty="0"/>
                        <a:t>o</a:t>
                      </a:r>
                      <a:r>
                        <a:rPr lang="pl-PL" sz="1400" b="1" dirty="0"/>
                        <a:t>C</a:t>
                      </a:r>
                    </a:p>
                  </a:txBody>
                  <a:tcPr/>
                </a:tc>
                <a:tc>
                  <a:txBody>
                    <a:bodyPr/>
                    <a:lstStyle/>
                    <a:p>
                      <a:pPr algn="ctr"/>
                      <a:r>
                        <a:rPr lang="pl-PL" sz="1400" b="1" dirty="0"/>
                        <a:t>&gt;1700</a:t>
                      </a:r>
                      <a:r>
                        <a:rPr lang="pl-PL" sz="1400" b="1" baseline="30000" dirty="0"/>
                        <a:t>o</a:t>
                      </a:r>
                      <a:r>
                        <a:rPr lang="pl-PL" sz="1400" b="1" dirty="0"/>
                        <a:t>C</a:t>
                      </a:r>
                    </a:p>
                  </a:txBody>
                  <a:tcPr/>
                </a:tc>
                <a:extLst>
                  <a:ext uri="{0D108BD9-81ED-4DB2-BD59-A6C34878D82A}">
                    <a16:rowId xmlns:a16="http://schemas.microsoft.com/office/drawing/2014/main" val="10001"/>
                  </a:ext>
                </a:extLst>
              </a:tr>
            </a:tbl>
          </a:graphicData>
        </a:graphic>
      </p:graphicFrame>
      <p:sp>
        <p:nvSpPr>
          <p:cNvPr id="24595" name="pole tekstowe 11"/>
          <p:cNvSpPr txBox="1">
            <a:spLocks noChangeArrowheads="1"/>
          </p:cNvSpPr>
          <p:nvPr/>
        </p:nvSpPr>
        <p:spPr bwMode="auto">
          <a:xfrm>
            <a:off x="941294" y="478929"/>
            <a:ext cx="6944835" cy="646331"/>
          </a:xfrm>
          <a:prstGeom prst="rect">
            <a:avLst/>
          </a:prstGeom>
          <a:solidFill>
            <a:srgbClr val="FF0000"/>
          </a:solidFill>
          <a:ln w="9525">
            <a:noFill/>
            <a:miter lim="800000"/>
            <a:headEnd/>
            <a:tailEnd/>
          </a:ln>
        </p:spPr>
        <p:txBody>
          <a:bodyPr wrap="square">
            <a:spAutoFit/>
          </a:bodyPr>
          <a:lstStyle/>
          <a:p>
            <a:r>
              <a:rPr lang="pl-PL" b="1" dirty="0">
                <a:solidFill>
                  <a:srgbClr val="FFFF00"/>
                </a:solidFill>
              </a:rPr>
              <a:t>Recycled </a:t>
            </a:r>
            <a:r>
              <a:rPr lang="pl-PL" b="1" dirty="0" err="1">
                <a:solidFill>
                  <a:srgbClr val="FFFF00"/>
                </a:solidFill>
              </a:rPr>
              <a:t>material</a:t>
            </a:r>
            <a:r>
              <a:rPr lang="pl-PL" b="1" dirty="0">
                <a:solidFill>
                  <a:srgbClr val="FFFF00"/>
                </a:solidFill>
              </a:rPr>
              <a:t> </a:t>
            </a:r>
            <a:r>
              <a:rPr lang="pl-PL" b="1" dirty="0" err="1">
                <a:solidFill>
                  <a:srgbClr val="FFFF00"/>
                </a:solidFill>
              </a:rPr>
              <a:t>does</a:t>
            </a:r>
            <a:r>
              <a:rPr lang="pl-PL" b="1" dirty="0">
                <a:solidFill>
                  <a:srgbClr val="FFFF00"/>
                </a:solidFill>
              </a:rPr>
              <a:t> not </a:t>
            </a:r>
            <a:r>
              <a:rPr lang="pl-PL" b="1" dirty="0" err="1">
                <a:solidFill>
                  <a:srgbClr val="FFFF00"/>
                </a:solidFill>
              </a:rPr>
              <a:t>mean</a:t>
            </a:r>
            <a:r>
              <a:rPr lang="pl-PL" b="1" dirty="0">
                <a:solidFill>
                  <a:srgbClr val="FFFF00"/>
                </a:solidFill>
              </a:rPr>
              <a:t> </a:t>
            </a:r>
            <a:r>
              <a:rPr lang="pl-PL" b="1" dirty="0" err="1">
                <a:solidFill>
                  <a:srgbClr val="FFFF00"/>
                </a:solidFill>
              </a:rPr>
              <a:t>bad</a:t>
            </a:r>
            <a:r>
              <a:rPr lang="pl-PL" b="1" dirty="0">
                <a:solidFill>
                  <a:srgbClr val="FFFF00"/>
                </a:solidFill>
              </a:rPr>
              <a:t> </a:t>
            </a:r>
            <a:r>
              <a:rPr lang="pl-PL" b="1" dirty="0" err="1">
                <a:solidFill>
                  <a:srgbClr val="FFFF00"/>
                </a:solidFill>
              </a:rPr>
              <a:t>raw</a:t>
            </a:r>
            <a:r>
              <a:rPr lang="pl-PL" b="1" dirty="0">
                <a:solidFill>
                  <a:srgbClr val="FFFF00"/>
                </a:solidFill>
              </a:rPr>
              <a:t> </a:t>
            </a:r>
            <a:r>
              <a:rPr lang="pl-PL" b="1" dirty="0" err="1">
                <a:solidFill>
                  <a:srgbClr val="FFFF00"/>
                </a:solidFill>
              </a:rPr>
              <a:t>material</a:t>
            </a:r>
            <a:r>
              <a:rPr lang="pl-PL" b="1" dirty="0">
                <a:solidFill>
                  <a:srgbClr val="FFFF00"/>
                </a:solidFill>
              </a:rPr>
              <a:t> and </a:t>
            </a:r>
            <a:r>
              <a:rPr lang="en-US" b="1" dirty="0">
                <a:solidFill>
                  <a:srgbClr val="FFFF00"/>
                </a:solidFill>
              </a:rPr>
              <a:t> worse properties of the </a:t>
            </a:r>
            <a:r>
              <a:rPr lang="pl-PL" b="1" dirty="0" err="1">
                <a:solidFill>
                  <a:srgbClr val="FFFF00"/>
                </a:solidFill>
              </a:rPr>
              <a:t>refractory</a:t>
            </a:r>
            <a:r>
              <a:rPr lang="pl-PL" b="1" dirty="0">
                <a:solidFill>
                  <a:srgbClr val="FFFF00"/>
                </a:solidFill>
              </a:rPr>
              <a:t> </a:t>
            </a:r>
            <a:r>
              <a:rPr lang="en-US" b="1" dirty="0">
                <a:solidFill>
                  <a:srgbClr val="FFFF00"/>
                </a:solidFill>
              </a:rPr>
              <a:t>material obtained with it</a:t>
            </a:r>
            <a:endParaRPr lang="pl-PL" b="1" dirty="0">
              <a:solidFill>
                <a:srgbClr val="FFFF00"/>
              </a:solidFill>
            </a:endParaRPr>
          </a:p>
        </p:txBody>
      </p:sp>
      <p:graphicFrame>
        <p:nvGraphicFramePr>
          <p:cNvPr id="9" name="Wykres 8">
            <a:extLst>
              <a:ext uri="{FF2B5EF4-FFF2-40B4-BE49-F238E27FC236}">
                <a16:creationId xmlns:a16="http://schemas.microsoft.com/office/drawing/2014/main" id="{296FBD69-90CE-84A7-2699-DC3A311F1947}"/>
              </a:ext>
            </a:extLst>
          </p:cNvPr>
          <p:cNvGraphicFramePr/>
          <p:nvPr>
            <p:extLst>
              <p:ext uri="{D42A27DB-BD31-4B8C-83A1-F6EECF244321}">
                <p14:modId xmlns:p14="http://schemas.microsoft.com/office/powerpoint/2010/main" val="2933457340"/>
              </p:ext>
            </p:extLst>
          </p:nvPr>
        </p:nvGraphicFramePr>
        <p:xfrm>
          <a:off x="8030145" y="2133844"/>
          <a:ext cx="2952328" cy="16561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Wykres 10">
            <a:extLst>
              <a:ext uri="{FF2B5EF4-FFF2-40B4-BE49-F238E27FC236}">
                <a16:creationId xmlns:a16="http://schemas.microsoft.com/office/drawing/2014/main" id="{0D027B53-DF17-58AE-A6C3-234AEE242A47}"/>
              </a:ext>
            </a:extLst>
          </p:cNvPr>
          <p:cNvGraphicFramePr/>
          <p:nvPr>
            <p:extLst>
              <p:ext uri="{D42A27DB-BD31-4B8C-83A1-F6EECF244321}">
                <p14:modId xmlns:p14="http://schemas.microsoft.com/office/powerpoint/2010/main" val="1502177508"/>
              </p:ext>
            </p:extLst>
          </p:nvPr>
        </p:nvGraphicFramePr>
        <p:xfrm>
          <a:off x="7886129" y="3790027"/>
          <a:ext cx="3096344" cy="18752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6A2A1C-02E2-495A-AC69-ED8AD9689738}"/>
              </a:ext>
            </a:extLst>
          </p:cNvPr>
          <p:cNvSpPr>
            <a:spLocks noGrp="1"/>
          </p:cNvSpPr>
          <p:nvPr>
            <p:ph type="title"/>
          </p:nvPr>
        </p:nvSpPr>
        <p:spPr>
          <a:xfrm>
            <a:off x="1003402" y="365125"/>
            <a:ext cx="10350398" cy="646227"/>
          </a:xfrm>
        </p:spPr>
        <p:txBody>
          <a:bodyPr>
            <a:normAutofit/>
          </a:bodyPr>
          <a:lstStyle/>
          <a:p>
            <a:r>
              <a:rPr lang="pl-PL" sz="3200" b="1" dirty="0">
                <a:latin typeface="+mn-lt"/>
              </a:rPr>
              <a:t>Energy</a:t>
            </a:r>
          </a:p>
        </p:txBody>
      </p:sp>
      <p:pic>
        <p:nvPicPr>
          <p:cNvPr id="5" name="Symbol zastępczy zawartości 4">
            <a:extLst>
              <a:ext uri="{FF2B5EF4-FFF2-40B4-BE49-F238E27FC236}">
                <a16:creationId xmlns:a16="http://schemas.microsoft.com/office/drawing/2014/main" id="{73A0E127-15FE-40F0-8DAC-CA3C4AB555E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6343652" y="2246711"/>
            <a:ext cx="5144156" cy="3638550"/>
          </a:xfrm>
          <a:prstGeom prst="rect">
            <a:avLst/>
          </a:prstGeom>
          <a:noFill/>
          <a:ln w="19050">
            <a:solidFill>
              <a:srgbClr val="000000"/>
            </a:solidFill>
          </a:ln>
        </p:spPr>
      </p:pic>
      <p:sp>
        <p:nvSpPr>
          <p:cNvPr id="9" name="pole tekstowe 8">
            <a:extLst>
              <a:ext uri="{FF2B5EF4-FFF2-40B4-BE49-F238E27FC236}">
                <a16:creationId xmlns:a16="http://schemas.microsoft.com/office/drawing/2014/main" id="{98B61409-05DC-4F4C-B4C5-4A7F16E16E13}"/>
              </a:ext>
            </a:extLst>
          </p:cNvPr>
          <p:cNvSpPr txBox="1"/>
          <p:nvPr/>
        </p:nvSpPr>
        <p:spPr>
          <a:xfrm>
            <a:off x="1003402" y="2243708"/>
            <a:ext cx="5340250" cy="480131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Between 2010 and 2019, the average increase in domestic energy prices in the EU was low, at 0.9% per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In 2021, domestic energy prices for industry increased by almost three-quarters (73%).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The energy crisis in Europe, deepening in connection with the war in Ukraine, has a very negative impact on the entire ceramics industry, including manufacturers of refractory materials.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entury Gothic" panose="020B0502020202020204"/>
                <a:ea typeface="+mn-ea"/>
                <a:cs typeface="+mn-cs"/>
              </a:rPr>
              <a:t>Effect: rising production costs and a decline in competitiveness.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pole tekstowe 2">
            <a:extLst>
              <a:ext uri="{FF2B5EF4-FFF2-40B4-BE49-F238E27FC236}">
                <a16:creationId xmlns:a16="http://schemas.microsoft.com/office/drawing/2014/main" id="{2B9436DF-227F-63D3-E050-F997506223BD}"/>
              </a:ext>
            </a:extLst>
          </p:cNvPr>
          <p:cNvSpPr txBox="1"/>
          <p:nvPr/>
        </p:nvSpPr>
        <p:spPr>
          <a:xfrm>
            <a:off x="1003402" y="1302863"/>
            <a:ext cx="1065953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The refractory industry is highly energy-intensive and the costs of energy carriers, mainly gas, are an important factor determining production costs.</a:t>
            </a:r>
            <a:endPar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7714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F64B84-DDCC-A87C-6ABE-194001749A07}"/>
              </a:ext>
            </a:extLst>
          </p:cNvPr>
          <p:cNvSpPr>
            <a:spLocks noGrp="1"/>
          </p:cNvSpPr>
          <p:nvPr>
            <p:ph type="title"/>
          </p:nvPr>
        </p:nvSpPr>
        <p:spPr>
          <a:xfrm>
            <a:off x="838200" y="220133"/>
            <a:ext cx="10515600" cy="1049867"/>
          </a:xfrm>
        </p:spPr>
        <p:txBody>
          <a:bodyPr>
            <a:normAutofit fontScale="90000"/>
          </a:bodyPr>
          <a:lstStyle/>
          <a:p>
            <a:r>
              <a:rPr lang="en-US" sz="3200" b="1" dirty="0">
                <a:latin typeface="+mn-lt"/>
              </a:rPr>
              <a:t>Climate regulations and prospects for the ceramics industry</a:t>
            </a:r>
            <a:endParaRPr lang="pl-PL" sz="3200" b="1" dirty="0">
              <a:latin typeface="+mn-lt"/>
            </a:endParaRPr>
          </a:p>
        </p:txBody>
      </p:sp>
      <p:sp>
        <p:nvSpPr>
          <p:cNvPr id="3" name="Symbol zastępczy zawartości 2">
            <a:extLst>
              <a:ext uri="{FF2B5EF4-FFF2-40B4-BE49-F238E27FC236}">
                <a16:creationId xmlns:a16="http://schemas.microsoft.com/office/drawing/2014/main" id="{A5A55E53-ABFC-301B-D5CE-EDF56214765C}"/>
              </a:ext>
            </a:extLst>
          </p:cNvPr>
          <p:cNvSpPr>
            <a:spLocks noGrp="1"/>
          </p:cNvSpPr>
          <p:nvPr>
            <p:ph sz="half" idx="1"/>
          </p:nvPr>
        </p:nvSpPr>
        <p:spPr>
          <a:xfrm>
            <a:off x="838200" y="1324504"/>
            <a:ext cx="10515599" cy="1049867"/>
          </a:xfrm>
        </p:spPr>
        <p:txBody>
          <a:bodyPr>
            <a:normAutofit fontScale="92500" lnSpcReduction="20000"/>
          </a:bodyPr>
          <a:lstStyle/>
          <a:p>
            <a:r>
              <a:rPr lang="en-US" sz="1800" dirty="0"/>
              <a:t>Strong pressure of the European Commission to achieve zero CO</a:t>
            </a:r>
            <a:r>
              <a:rPr lang="en-US" sz="1800" baseline="-25000" dirty="0"/>
              <a:t>2</a:t>
            </a:r>
            <a:r>
              <a:rPr lang="en-US" sz="1800" dirty="0"/>
              <a:t> emissions in the economy by 2050 - legal framework of the European Green Deal.</a:t>
            </a:r>
          </a:p>
          <a:p>
            <a:r>
              <a:rPr lang="en-US" sz="1800" dirty="0"/>
              <a:t>The model of emission reduction in the ceramics industry presented by the Ceramic Union in the „</a:t>
            </a:r>
            <a:r>
              <a:rPr lang="pl-PL" sz="1800" dirty="0" err="1"/>
              <a:t>Ceramic</a:t>
            </a:r>
            <a:r>
              <a:rPr lang="pl-PL" sz="1800" dirty="0"/>
              <a:t> </a:t>
            </a:r>
            <a:r>
              <a:rPr lang="pl-PL" dirty="0"/>
              <a:t>r</a:t>
            </a:r>
            <a:r>
              <a:rPr lang="en-US" sz="1800" dirty="0" err="1"/>
              <a:t>oadmap</a:t>
            </a:r>
            <a:r>
              <a:rPr lang="en-US" sz="1800" dirty="0"/>
              <a:t> </a:t>
            </a:r>
            <a:r>
              <a:rPr lang="pl-PL" sz="1800" dirty="0"/>
              <a:t>to 2050”</a:t>
            </a:r>
          </a:p>
        </p:txBody>
      </p:sp>
      <p:pic>
        <p:nvPicPr>
          <p:cNvPr id="5" name="Symbol zastępczy zawartości 4">
            <a:extLst>
              <a:ext uri="{FF2B5EF4-FFF2-40B4-BE49-F238E27FC236}">
                <a16:creationId xmlns:a16="http://schemas.microsoft.com/office/drawing/2014/main" id="{05E785B4-5A47-B2C3-AD82-6BBD3036A06F}"/>
              </a:ext>
            </a:extLst>
          </p:cNvPr>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sharpenSoften amount="6000"/>
                    </a14:imgEffect>
                  </a14:imgLayer>
                </a14:imgProps>
              </a:ext>
            </a:extLst>
          </a:blip>
          <a:srcRect l="13818" t="13081" r="16558" b="31202"/>
          <a:stretch/>
        </p:blipFill>
        <p:spPr>
          <a:xfrm>
            <a:off x="2251469" y="2428875"/>
            <a:ext cx="7357904" cy="3312000"/>
          </a:xfrm>
          <a:prstGeom prst="rect">
            <a:avLst/>
          </a:prstGeom>
          <a:ln w="19050">
            <a:solidFill>
              <a:srgbClr val="FF0000"/>
            </a:solidFill>
          </a:ln>
        </p:spPr>
      </p:pic>
      <p:sp>
        <p:nvSpPr>
          <p:cNvPr id="4" name="pole tekstowe 3">
            <a:extLst>
              <a:ext uri="{FF2B5EF4-FFF2-40B4-BE49-F238E27FC236}">
                <a16:creationId xmlns:a16="http://schemas.microsoft.com/office/drawing/2014/main" id="{0129574F-2D2B-4AAF-4705-297F22A8E3DF}"/>
              </a:ext>
            </a:extLst>
          </p:cNvPr>
          <p:cNvSpPr txBox="1"/>
          <p:nvPr/>
        </p:nvSpPr>
        <p:spPr>
          <a:xfrm>
            <a:off x="838200" y="5894614"/>
            <a:ext cx="108040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The gradual reduction of emissions will be achieved mainly by replacing fossil fuels with biogas and green hydrogen. The effect of changes in technological processes is also expected.</a:t>
            </a:r>
            <a:endPar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pole tekstowe 5">
            <a:extLst>
              <a:ext uri="{FF2B5EF4-FFF2-40B4-BE49-F238E27FC236}">
                <a16:creationId xmlns:a16="http://schemas.microsoft.com/office/drawing/2014/main" id="{766E2568-CE9E-4D95-3A9A-23CB145FB8C3}"/>
              </a:ext>
            </a:extLst>
          </p:cNvPr>
          <p:cNvSpPr txBox="1"/>
          <p:nvPr/>
        </p:nvSpPr>
        <p:spPr>
          <a:xfrm>
            <a:off x="7805056" y="5571523"/>
            <a:ext cx="2004846"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900" b="0" i="1" u="none" strike="noStrike" kern="1200" cap="none" spc="0" normalizeH="0" baseline="0" noProof="0" dirty="0" err="1">
                <a:ln>
                  <a:noFill/>
                </a:ln>
                <a:solidFill>
                  <a:prstClr val="black"/>
                </a:solidFill>
                <a:effectLst/>
                <a:uLnTx/>
                <a:uFillTx/>
                <a:latin typeface="Century Gothic" panose="020B0502020202020204"/>
                <a:ea typeface="+mn-ea"/>
                <a:cs typeface="+mn-cs"/>
              </a:rPr>
              <a:t>Ceramic</a:t>
            </a:r>
            <a:r>
              <a:rPr kumimoji="0" lang="pl-PL" sz="900" b="0" i="1"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pl-PL" sz="900" b="0" i="1" u="none" strike="noStrike" kern="1200" cap="none" spc="0" normalizeH="0" baseline="0" noProof="0" dirty="0" err="1">
                <a:ln>
                  <a:noFill/>
                </a:ln>
                <a:solidFill>
                  <a:prstClr val="black"/>
                </a:solidFill>
                <a:effectLst/>
                <a:uLnTx/>
                <a:uFillTx/>
                <a:latin typeface="Century Gothic" panose="020B0502020202020204"/>
                <a:ea typeface="+mn-ea"/>
                <a:cs typeface="+mn-cs"/>
              </a:rPr>
              <a:t>Roadmap</a:t>
            </a:r>
            <a:r>
              <a:rPr kumimoji="0" lang="pl-PL" sz="900" b="0" i="1" u="none" strike="noStrike" kern="1200" cap="none" spc="0" normalizeH="0" baseline="0" noProof="0" dirty="0">
                <a:ln>
                  <a:noFill/>
                </a:ln>
                <a:solidFill>
                  <a:prstClr val="black"/>
                </a:solidFill>
                <a:effectLst/>
                <a:uLnTx/>
                <a:uFillTx/>
                <a:latin typeface="Century Gothic" panose="020B0502020202020204"/>
                <a:ea typeface="+mn-ea"/>
                <a:cs typeface="+mn-cs"/>
              </a:rPr>
              <a:t> to 2050</a:t>
            </a:r>
          </a:p>
        </p:txBody>
      </p:sp>
    </p:spTree>
    <p:extLst>
      <p:ext uri="{BB962C8B-B14F-4D97-AF65-F5344CB8AC3E}">
        <p14:creationId xmlns:p14="http://schemas.microsoft.com/office/powerpoint/2010/main" val="3555172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C091402-3AA4-C823-7F3D-37C4797C5F2B}"/>
              </a:ext>
            </a:extLst>
          </p:cNvPr>
          <p:cNvSpPr>
            <a:spLocks noGrp="1"/>
          </p:cNvSpPr>
          <p:nvPr>
            <p:ph type="title"/>
          </p:nvPr>
        </p:nvSpPr>
        <p:spPr>
          <a:xfrm>
            <a:off x="838200" y="365126"/>
            <a:ext cx="10515600" cy="602284"/>
          </a:xfrm>
        </p:spPr>
        <p:txBody>
          <a:bodyPr>
            <a:normAutofit fontScale="90000"/>
          </a:bodyPr>
          <a:lstStyle/>
          <a:p>
            <a:r>
              <a:rPr lang="en-US" sz="3200" b="1" dirty="0">
                <a:latin typeface="+mn-lt"/>
              </a:rPr>
              <a:t>Hydrogen as an energy source in the ceramics industry</a:t>
            </a:r>
            <a:endParaRPr lang="pl-PL" sz="3200" b="1" dirty="0">
              <a:latin typeface="+mn-lt"/>
            </a:endParaRPr>
          </a:p>
        </p:txBody>
      </p:sp>
      <p:sp>
        <p:nvSpPr>
          <p:cNvPr id="3" name="Symbol zastępczy zawartości 2">
            <a:extLst>
              <a:ext uri="{FF2B5EF4-FFF2-40B4-BE49-F238E27FC236}">
                <a16:creationId xmlns:a16="http://schemas.microsoft.com/office/drawing/2014/main" id="{8F00FA00-B144-FE9D-983C-35826574B9B6}"/>
              </a:ext>
            </a:extLst>
          </p:cNvPr>
          <p:cNvSpPr>
            <a:spLocks noGrp="1"/>
          </p:cNvSpPr>
          <p:nvPr>
            <p:ph sz="half" idx="1"/>
          </p:nvPr>
        </p:nvSpPr>
        <p:spPr>
          <a:xfrm>
            <a:off x="838199" y="1142833"/>
            <a:ext cx="10515600" cy="1006809"/>
          </a:xfrm>
        </p:spPr>
        <p:txBody>
          <a:bodyPr>
            <a:noAutofit/>
          </a:bodyPr>
          <a:lstStyle/>
          <a:p>
            <a:r>
              <a:rPr lang="en-US" sz="1800" dirty="0"/>
              <a:t>The use of hydrogen is very promising and there is a lot of pressure from the European Commission to develop this direction.</a:t>
            </a:r>
          </a:p>
          <a:p>
            <a:r>
              <a:rPr lang="en-US" sz="1800" dirty="0" err="1"/>
              <a:t>Eurogas</a:t>
            </a:r>
            <a:r>
              <a:rPr lang="en-US" sz="1800" dirty="0"/>
              <a:t> predicts that the share of hydrogen in gas energy sources in 2030 will be 11%, and in 2050 29%, which is similar to the 1.5TECH strategy, with the latter predicting lower consumption of gas energy sources in 2050</a:t>
            </a:r>
            <a:endParaRPr lang="pl-PL" sz="1800" dirty="0"/>
          </a:p>
        </p:txBody>
      </p:sp>
      <p:pic>
        <p:nvPicPr>
          <p:cNvPr id="1028" name="Obraz 4">
            <a:extLst>
              <a:ext uri="{FF2B5EF4-FFF2-40B4-BE49-F238E27FC236}">
                <a16:creationId xmlns:a16="http://schemas.microsoft.com/office/drawing/2014/main" id="{62B9DFDE-C331-4013-7A5E-9DA26CF1840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28000"/>
                    </a14:imgEffect>
                  </a14:imgLayer>
                </a14:imgProps>
              </a:ext>
              <a:ext uri="{28A0092B-C50C-407E-A947-70E740481C1C}">
                <a14:useLocalDpi xmlns:a14="http://schemas.microsoft.com/office/drawing/2010/main" val="0"/>
              </a:ext>
            </a:extLst>
          </a:blip>
          <a:srcRect/>
          <a:stretch>
            <a:fillRect/>
          </a:stretch>
        </p:blipFill>
        <p:spPr bwMode="auto">
          <a:xfrm>
            <a:off x="7385879" y="2519762"/>
            <a:ext cx="4281487" cy="32416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BF443B63-CF70-8CCE-E908-D0CF5F5A3DEE}"/>
              </a:ext>
            </a:extLst>
          </p:cNvPr>
          <p:cNvSpPr txBox="1"/>
          <p:nvPr/>
        </p:nvSpPr>
        <p:spPr>
          <a:xfrm>
            <a:off x="524635" y="2549000"/>
            <a:ext cx="6659938" cy="4801314"/>
          </a:xfrm>
          <a:prstGeom prst="rect">
            <a:avLst/>
          </a:prstGeom>
          <a:noFill/>
        </p:spPr>
        <p:txBody>
          <a:bodyPr wrap="square" rtlCol="0">
            <a:spAutoFit/>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Hydrogen and biomethane will displace natural gas in the years 2030 to 2050</a:t>
            </a: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Times New Roman" panose="02020603050405020304" pitchFamily="18" charset="0"/>
                <a:cs typeface="+mn-cs"/>
              </a:rPr>
              <a:t>Initially</a:t>
            </a:r>
            <a:r>
              <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 mixtures of hydrogen and natural gas will be introduced</a:t>
            </a: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solidFill>
                  <a:prstClr val="white"/>
                </a:solidFill>
                <a:latin typeface="Century Gothic" panose="020B0502020202020204"/>
                <a:ea typeface="Times New Roman" panose="02020603050405020304" pitchFamily="18" charset="0"/>
              </a:rPr>
              <a:t>I</a:t>
            </a:r>
            <a:r>
              <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t is possible to use mixtures of natural gas with hydrogen in the amount of up to </a:t>
            </a: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20</a:t>
            </a:r>
            <a:r>
              <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 in currently used industrial burners</a:t>
            </a: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The </a:t>
            </a:r>
            <a:r>
              <a:rPr lang="pl-PL" dirty="0">
                <a:solidFill>
                  <a:prstClr val="white"/>
                </a:solidFill>
                <a:latin typeface="Century Gothic" panose="020B0502020202020204"/>
                <a:ea typeface="Times New Roman" panose="02020603050405020304" pitchFamily="18" charset="0"/>
              </a:rPr>
              <a:t>r</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Times New Roman" panose="02020603050405020304" pitchFamily="18" charset="0"/>
                <a:cs typeface="+mn-cs"/>
              </a:rPr>
              <a:t>esearch</a:t>
            </a: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Times New Roman" panose="02020603050405020304" pitchFamily="18" charset="0"/>
                <a:cs typeface="+mn-cs"/>
              </a:rPr>
              <a:t>has</a:t>
            </a: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Times New Roman" panose="02020603050405020304" pitchFamily="18" charset="0"/>
                <a:cs typeface="+mn-cs"/>
              </a:rPr>
              <a:t>shown</a:t>
            </a: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Times New Roman" panose="02020603050405020304" pitchFamily="18" charset="0"/>
                <a:cs typeface="+mn-cs"/>
              </a:rPr>
              <a:t>tha</a:t>
            </a:r>
            <a:r>
              <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It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Times New Roman" panose="02020603050405020304" pitchFamily="18" charset="0"/>
                <a:cs typeface="+mn-cs"/>
              </a:rPr>
              <a:t>it</a:t>
            </a:r>
            <a:r>
              <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 </a:t>
            </a:r>
            <a:r>
              <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is possible to increase the proportion of hydrogen to 50%, provided that adequate combustion efficiency is ensured by means of a special coupled control and measurement systems and systems controlling the operation of these burners.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The use of hydrogen in the ceramics industry, including refractory materials, requires investment in the production of green hydrogen, i.e. produced with the use of renewable energy </a:t>
            </a:r>
            <a:r>
              <a:rPr kumimoji="0" lang="en-US" sz="1800" b="0" i="0" u="none" strike="noStrike" kern="1200" cap="none" spc="0" normalizeH="0" baseline="0" noProof="0" dirty="0" err="1">
                <a:ln>
                  <a:noFill/>
                </a:ln>
                <a:solidFill>
                  <a:prstClr val="white"/>
                </a:solidFill>
                <a:effectLst/>
                <a:uLnTx/>
                <a:uFillTx/>
                <a:latin typeface="Century Gothic" panose="020B0502020202020204"/>
                <a:ea typeface="Times New Roman" panose="02020603050405020304" pitchFamily="18" charset="0"/>
                <a:cs typeface="+mn-cs"/>
              </a:rPr>
              <a:t>electrolysers</a:t>
            </a:r>
            <a:r>
              <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rPr>
              <a: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l-PL" sz="1800" b="0" i="0" u="none" strike="noStrike" kern="1200" cap="none" spc="0" normalizeH="0" baseline="0" noProof="0" dirty="0">
              <a:ln>
                <a:noFill/>
              </a:ln>
              <a:solidFill>
                <a:prstClr val="white"/>
              </a:solidFill>
              <a:effectLst/>
              <a:uLnTx/>
              <a:uFillTx/>
              <a:latin typeface="Century Gothic" panose="020B0502020202020204"/>
              <a:ea typeface="Times New Roman" panose="02020603050405020304" pitchFamily="18" charset="0"/>
              <a:cs typeface="+mn-cs"/>
            </a:endParaRPr>
          </a:p>
        </p:txBody>
      </p:sp>
      <p:sp>
        <p:nvSpPr>
          <p:cNvPr id="9" name="pole tekstowe 8">
            <a:extLst>
              <a:ext uri="{FF2B5EF4-FFF2-40B4-BE49-F238E27FC236}">
                <a16:creationId xmlns:a16="http://schemas.microsoft.com/office/drawing/2014/main" id="{28BACD9A-6D49-A9F9-99D1-A009E4BCE4B4}"/>
              </a:ext>
            </a:extLst>
          </p:cNvPr>
          <p:cNvSpPr txBox="1"/>
          <p:nvPr/>
        </p:nvSpPr>
        <p:spPr>
          <a:xfrm>
            <a:off x="7385879" y="5742163"/>
            <a:ext cx="4281487"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white"/>
                </a:solidFill>
                <a:effectLst/>
                <a:uLnTx/>
                <a:uFillTx/>
                <a:latin typeface="Century Gothic" panose="020B0502020202020204"/>
                <a:ea typeface="+mn-ea"/>
                <a:cs typeface="+mn-cs"/>
              </a:rPr>
              <a:t>Źródło:</a:t>
            </a:r>
            <a:r>
              <a:rPr kumimoji="0" lang="pl-PL" sz="1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r>
              <a:rPr kumimoji="0" lang="pl-PL" sz="1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J.Watson</a:t>
            </a:r>
            <a:r>
              <a:rPr kumimoji="0" lang="pl-PL" sz="1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 </a:t>
            </a:r>
            <a:r>
              <a:rPr kumimoji="0" lang="pl-PL" sz="1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Pathway</a:t>
            </a:r>
            <a:r>
              <a:rPr kumimoji="0" lang="pl-PL" sz="1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to Carbon </a:t>
            </a:r>
            <a:r>
              <a:rPr kumimoji="0" lang="pl-PL" sz="1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Neutral</a:t>
            </a:r>
            <a:r>
              <a:rPr kumimoji="0" lang="pl-PL" sz="1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2050: The role of </a:t>
            </a:r>
            <a:r>
              <a:rPr kumimoji="0" lang="pl-PL" sz="1000" b="0" i="0" u="none" strike="noStrike" kern="120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mn-cs"/>
              </a:rPr>
              <a:t>gas</a:t>
            </a:r>
            <a:r>
              <a:rPr kumimoji="0" lang="pl-PL" sz="10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Walne Zgromadzenie Unii Ceramicznej w dniu 18.11.2020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08170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C58368-1E9D-5F1F-9A88-9B1204828303}"/>
              </a:ext>
            </a:extLst>
          </p:cNvPr>
          <p:cNvSpPr>
            <a:spLocks noGrp="1"/>
          </p:cNvSpPr>
          <p:nvPr>
            <p:ph type="title"/>
          </p:nvPr>
        </p:nvSpPr>
        <p:spPr>
          <a:xfrm>
            <a:off x="838200" y="365125"/>
            <a:ext cx="10515600" cy="758825"/>
          </a:xfrm>
        </p:spPr>
        <p:txBody>
          <a:bodyPr>
            <a:normAutofit/>
          </a:bodyPr>
          <a:lstStyle/>
          <a:p>
            <a:r>
              <a:rPr lang="pl-PL" sz="3200" b="1" dirty="0">
                <a:latin typeface="+mn-lt"/>
              </a:rPr>
              <a:t>Unpredictable </a:t>
            </a:r>
            <a:r>
              <a:rPr lang="pl-PL" sz="3200" b="1" dirty="0" err="1">
                <a:latin typeface="+mn-lt"/>
              </a:rPr>
              <a:t>events</a:t>
            </a:r>
            <a:r>
              <a:rPr lang="pl-PL" sz="3200" b="1" dirty="0">
                <a:latin typeface="+mn-lt"/>
              </a:rPr>
              <a:t> - </a:t>
            </a:r>
            <a:r>
              <a:rPr lang="pl-PL" sz="3200" b="1" dirty="0" err="1">
                <a:latin typeface="+mn-lt"/>
              </a:rPr>
              <a:t>pandemic</a:t>
            </a:r>
            <a:endParaRPr lang="pl-PL" sz="3200" b="1" dirty="0">
              <a:latin typeface="+mn-lt"/>
            </a:endParaRPr>
          </a:p>
        </p:txBody>
      </p:sp>
      <p:sp>
        <p:nvSpPr>
          <p:cNvPr id="3" name="Symbol zastępczy zawartości 2">
            <a:extLst>
              <a:ext uri="{FF2B5EF4-FFF2-40B4-BE49-F238E27FC236}">
                <a16:creationId xmlns:a16="http://schemas.microsoft.com/office/drawing/2014/main" id="{F2C059B8-53AB-6CC9-68D5-88C57C1AC410}"/>
              </a:ext>
            </a:extLst>
          </p:cNvPr>
          <p:cNvSpPr>
            <a:spLocks noGrp="1"/>
          </p:cNvSpPr>
          <p:nvPr>
            <p:ph sz="half" idx="1"/>
          </p:nvPr>
        </p:nvSpPr>
        <p:spPr>
          <a:xfrm>
            <a:off x="1152525" y="2141537"/>
            <a:ext cx="9886950" cy="4351338"/>
          </a:xfrm>
        </p:spPr>
        <p:txBody>
          <a:bodyPr>
            <a:normAutofit/>
          </a:bodyPr>
          <a:lstStyle/>
          <a:p>
            <a:pPr>
              <a:lnSpc>
                <a:spcPct val="150000"/>
              </a:lnSpc>
            </a:pPr>
            <a:r>
              <a:rPr lang="en-US" sz="1800" dirty="0"/>
              <a:t>The refractory industry in the EU and Poland was indirectly affected by the pandemic.</a:t>
            </a:r>
          </a:p>
          <a:p>
            <a:pPr>
              <a:lnSpc>
                <a:spcPct val="150000"/>
              </a:lnSpc>
            </a:pPr>
            <a:r>
              <a:rPr lang="pl-PL" dirty="0"/>
              <a:t>T</a:t>
            </a:r>
            <a:r>
              <a:rPr lang="en-US" sz="1800" dirty="0"/>
              <a:t>here were no production interruptions due to sickness of employees</a:t>
            </a:r>
            <a:r>
              <a:rPr lang="pl-PL" sz="1800" dirty="0"/>
              <a:t> </a:t>
            </a:r>
            <a:r>
              <a:rPr lang="pl-PL" dirty="0"/>
              <a:t>i</a:t>
            </a:r>
            <a:r>
              <a:rPr lang="en-US" sz="1800" dirty="0"/>
              <a:t>n refractory plants in Poland, </a:t>
            </a:r>
          </a:p>
          <a:p>
            <a:pPr>
              <a:lnSpc>
                <a:spcPct val="150000"/>
              </a:lnSpc>
            </a:pPr>
            <a:r>
              <a:rPr lang="en-US" sz="1800" dirty="0"/>
              <a:t>The pandemic, especially in its initial phase, had a negative impact on the level of steel production in most countries of the world</a:t>
            </a:r>
            <a:r>
              <a:rPr lang="pl-PL" sz="1800" dirty="0"/>
              <a:t>, </a:t>
            </a:r>
            <a:r>
              <a:rPr lang="en-US" sz="1800" dirty="0"/>
              <a:t>which resulted in a decrease in the demand for refractory materials</a:t>
            </a:r>
          </a:p>
          <a:p>
            <a:pPr>
              <a:lnSpc>
                <a:spcPct val="150000"/>
              </a:lnSpc>
            </a:pPr>
            <a:r>
              <a:rPr lang="en-US" sz="1800" dirty="0"/>
              <a:t>The pandemic caused disturbances in maritime transport and the timely deliveries of refractory raw materials to their importers</a:t>
            </a:r>
            <a:r>
              <a:rPr lang="pl-PL" sz="1800" dirty="0"/>
              <a:t>. </a:t>
            </a:r>
          </a:p>
          <a:p>
            <a:endParaRPr lang="pl-PL" sz="1800" dirty="0"/>
          </a:p>
        </p:txBody>
      </p:sp>
    </p:spTree>
    <p:extLst>
      <p:ext uri="{BB962C8B-B14F-4D97-AF65-F5344CB8AC3E}">
        <p14:creationId xmlns:p14="http://schemas.microsoft.com/office/powerpoint/2010/main" val="3213640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38AC46AD-9A6C-EF3B-7104-062C45A3DE2A}"/>
              </a:ext>
            </a:extLst>
          </p:cNvPr>
          <p:cNvSpPr>
            <a:spLocks noGrp="1"/>
          </p:cNvSpPr>
          <p:nvPr>
            <p:ph type="title"/>
          </p:nvPr>
        </p:nvSpPr>
        <p:spPr>
          <a:xfrm>
            <a:off x="838200" y="365126"/>
            <a:ext cx="10515600" cy="729384"/>
          </a:xfrm>
        </p:spPr>
        <p:txBody>
          <a:bodyPr>
            <a:normAutofit/>
          </a:bodyPr>
          <a:lstStyle/>
          <a:p>
            <a:r>
              <a:rPr lang="en-US" sz="3200" b="1" dirty="0">
                <a:latin typeface="+mn-lt"/>
              </a:rPr>
              <a:t>Unpredictable events - the war in Ukraine</a:t>
            </a:r>
            <a:endParaRPr lang="pl-PL" sz="3200" b="1" dirty="0">
              <a:latin typeface="+mn-lt"/>
            </a:endParaRPr>
          </a:p>
        </p:txBody>
      </p:sp>
      <p:pic>
        <p:nvPicPr>
          <p:cNvPr id="8" name="Symbol zastępczy zawartości 7">
            <a:extLst>
              <a:ext uri="{FF2B5EF4-FFF2-40B4-BE49-F238E27FC236}">
                <a16:creationId xmlns:a16="http://schemas.microsoft.com/office/drawing/2014/main" id="{74C6EA0E-67E4-1C30-6801-AE19D18A9C33}"/>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142000"/>
                    </a14:imgEffect>
                  </a14:imgLayer>
                </a14:imgProps>
              </a:ext>
            </a:extLst>
          </a:blip>
          <a:srcRect l="173" t="27787" r="26542" b="10692"/>
          <a:stretch/>
        </p:blipFill>
        <p:spPr>
          <a:xfrm>
            <a:off x="1998884" y="1366859"/>
            <a:ext cx="7627716" cy="3600000"/>
          </a:xfrm>
          <a:ln w="19050">
            <a:solidFill>
              <a:schemeClr val="tx1"/>
            </a:solidFill>
          </a:ln>
        </p:spPr>
      </p:pic>
      <p:sp>
        <p:nvSpPr>
          <p:cNvPr id="9" name="pole tekstowe 8">
            <a:extLst>
              <a:ext uri="{FF2B5EF4-FFF2-40B4-BE49-F238E27FC236}">
                <a16:creationId xmlns:a16="http://schemas.microsoft.com/office/drawing/2014/main" id="{5352AF37-4A2D-EDA9-87B0-AB9CF4A53A49}"/>
              </a:ext>
            </a:extLst>
          </p:cNvPr>
          <p:cNvSpPr txBox="1"/>
          <p:nvPr/>
        </p:nvSpPr>
        <p:spPr>
          <a:xfrm>
            <a:off x="1205345" y="997527"/>
            <a:ext cx="92132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prstClr val="white"/>
                </a:solidFill>
                <a:effectLst/>
                <a:uLnTx/>
                <a:uFillTx/>
                <a:latin typeface="Century Gothic" panose="020B0502020202020204"/>
                <a:ea typeface="+mn-ea"/>
                <a:cs typeface="+mn-cs"/>
              </a:rPr>
              <a:t>1. </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Increase in natural gas prices</a:t>
            </a:r>
            <a:endParaRPr kumimoji="0" lang="pl-PL"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0" name="pole tekstowe 9">
            <a:extLst>
              <a:ext uri="{FF2B5EF4-FFF2-40B4-BE49-F238E27FC236}">
                <a16:creationId xmlns:a16="http://schemas.microsoft.com/office/drawing/2014/main" id="{E41921D6-EECC-2EFA-8516-88BA7C13D171}"/>
              </a:ext>
            </a:extLst>
          </p:cNvPr>
          <p:cNvSpPr txBox="1"/>
          <p:nvPr/>
        </p:nvSpPr>
        <p:spPr>
          <a:xfrm>
            <a:off x="3911600" y="1518100"/>
            <a:ext cx="5715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prstClr val="white"/>
                </a:solidFill>
                <a:effectLst/>
                <a:uLnTx/>
                <a:uFillTx/>
                <a:latin typeface="Century Gothic" panose="020B0502020202020204"/>
                <a:ea typeface="+mn-ea"/>
                <a:cs typeface="+mn-cs"/>
              </a:rPr>
              <a:t>Notowania cen gazu na świecie</a:t>
            </a:r>
          </a:p>
        </p:txBody>
      </p:sp>
      <p:sp>
        <p:nvSpPr>
          <p:cNvPr id="12" name="pole tekstowe 11">
            <a:extLst>
              <a:ext uri="{FF2B5EF4-FFF2-40B4-BE49-F238E27FC236}">
                <a16:creationId xmlns:a16="http://schemas.microsoft.com/office/drawing/2014/main" id="{16590341-7CD0-C28F-AFDB-C6ABD4B760A1}"/>
              </a:ext>
            </a:extLst>
          </p:cNvPr>
          <p:cNvSpPr txBox="1"/>
          <p:nvPr/>
        </p:nvSpPr>
        <p:spPr>
          <a:xfrm>
            <a:off x="1205345" y="5118100"/>
            <a:ext cx="9767455" cy="147732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Russia has suspended gas supplies to Poland</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Bulgaria</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 (27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April</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 ad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Finland</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 (20 May)</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The infrastructure constructed under the Baltic Pipe project will enable gas to be imported from Norway</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 to Poland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before</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 the end of the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year</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This does not mean lower prices, because access to gas in that region is becoming more and more difficult, and the costs of extraction</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will</a:t>
            </a:r>
            <a:r>
              <a:rPr kumimoji="0" lang="pl-P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pl-PL" sz="1800" b="0" i="0" u="none" strike="noStrike" kern="1200" cap="none" spc="0" normalizeH="0" baseline="0" noProof="0" dirty="0" err="1">
                <a:ln>
                  <a:noFill/>
                </a:ln>
                <a:solidFill>
                  <a:prstClr val="white"/>
                </a:solidFill>
                <a:effectLst/>
                <a:uLnTx/>
                <a:uFillTx/>
                <a:latin typeface="Century Gothic" panose="020B0502020202020204"/>
                <a:ea typeface="+mn-ea"/>
                <a:cs typeface="+mn-cs"/>
              </a:rPr>
              <a:t>increase</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cxnSp>
        <p:nvCxnSpPr>
          <p:cNvPr id="3" name="Łącznik prosty 2">
            <a:extLst>
              <a:ext uri="{FF2B5EF4-FFF2-40B4-BE49-F238E27FC236}">
                <a16:creationId xmlns:a16="http://schemas.microsoft.com/office/drawing/2014/main" id="{09462BF0-124A-6233-527C-44BE498AEFCF}"/>
              </a:ext>
            </a:extLst>
          </p:cNvPr>
          <p:cNvCxnSpPr>
            <a:cxnSpLocks/>
          </p:cNvCxnSpPr>
          <p:nvPr/>
        </p:nvCxnSpPr>
        <p:spPr>
          <a:xfrm flipV="1">
            <a:off x="3366052" y="3549112"/>
            <a:ext cx="0" cy="4795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848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6F9C45-1D03-0257-EABD-FEA0F4861600}"/>
              </a:ext>
            </a:extLst>
          </p:cNvPr>
          <p:cNvSpPr>
            <a:spLocks noGrp="1"/>
          </p:cNvSpPr>
          <p:nvPr>
            <p:ph type="title"/>
          </p:nvPr>
        </p:nvSpPr>
        <p:spPr>
          <a:xfrm>
            <a:off x="838200" y="365125"/>
            <a:ext cx="10515600" cy="779463"/>
          </a:xfrm>
        </p:spPr>
        <p:txBody>
          <a:bodyPr>
            <a:normAutofit/>
          </a:bodyPr>
          <a:lstStyle/>
          <a:p>
            <a:r>
              <a:rPr lang="en-US" sz="3200" dirty="0">
                <a:latin typeface="+mn-lt"/>
              </a:rPr>
              <a:t>Unpredictable events - the war in Ukraine</a:t>
            </a:r>
            <a:endParaRPr lang="pl-PL" sz="3200" dirty="0">
              <a:latin typeface="+mn-lt"/>
            </a:endParaRPr>
          </a:p>
        </p:txBody>
      </p:sp>
      <p:sp>
        <p:nvSpPr>
          <p:cNvPr id="3" name="Symbol zastępczy zawartości 2">
            <a:extLst>
              <a:ext uri="{FF2B5EF4-FFF2-40B4-BE49-F238E27FC236}">
                <a16:creationId xmlns:a16="http://schemas.microsoft.com/office/drawing/2014/main" id="{F5541561-C267-DB32-070F-7B9B94DBBEA7}"/>
              </a:ext>
            </a:extLst>
          </p:cNvPr>
          <p:cNvSpPr>
            <a:spLocks noGrp="1"/>
          </p:cNvSpPr>
          <p:nvPr>
            <p:ph sz="half" idx="1"/>
          </p:nvPr>
        </p:nvSpPr>
        <p:spPr>
          <a:xfrm>
            <a:off x="838200" y="1796256"/>
            <a:ext cx="9734550" cy="4388644"/>
          </a:xfrm>
        </p:spPr>
        <p:txBody>
          <a:bodyPr>
            <a:normAutofit/>
          </a:bodyPr>
          <a:lstStyle/>
          <a:p>
            <a:pPr marL="0" indent="0">
              <a:buNone/>
            </a:pPr>
            <a:r>
              <a:rPr lang="en-US" sz="1800" dirty="0"/>
              <a:t>In 2021, the value of EU ceramics exports to Russia, Ukraine and Belarus amounted to EUR 815.4 million, of which 73.3% to Russia, 22.1% to Ukraine and 4.5% to Belarus.</a:t>
            </a:r>
          </a:p>
          <a:p>
            <a:pPr marL="0" indent="0">
              <a:buNone/>
            </a:pPr>
            <a:endParaRPr lang="en-US" sz="1800" dirty="0"/>
          </a:p>
          <a:p>
            <a:pPr marL="0" indent="0">
              <a:buNone/>
            </a:pPr>
            <a:r>
              <a:rPr lang="en-US" sz="1800" dirty="0"/>
              <a:t>Total sales to these countries accounted for 8.5% of the value of exports to non-EU countries.</a:t>
            </a:r>
          </a:p>
          <a:p>
            <a:pPr marL="0" indent="0">
              <a:buNone/>
            </a:pPr>
            <a:endParaRPr lang="en-US" sz="1800" dirty="0"/>
          </a:p>
          <a:p>
            <a:pPr marL="0" indent="0">
              <a:buNone/>
            </a:pPr>
            <a:r>
              <a:rPr lang="en-US" sz="1800" dirty="0"/>
              <a:t>The largest share in the export of ceramics in 2021 had:</a:t>
            </a:r>
          </a:p>
          <a:p>
            <a:pPr marL="0" indent="0">
              <a:buNone/>
            </a:pPr>
            <a:r>
              <a:rPr lang="en-US" sz="1800" dirty="0"/>
              <a:t>     - ceramic tiles sector - EUR 295 million</a:t>
            </a:r>
          </a:p>
          <a:p>
            <a:pPr marL="0" indent="0">
              <a:buNone/>
            </a:pPr>
            <a:r>
              <a:rPr lang="en-US" sz="1800" dirty="0"/>
              <a:t>     - refractory materials sector - EUR 289 million</a:t>
            </a:r>
            <a:endParaRPr lang="pl-PL" sz="1800" dirty="0"/>
          </a:p>
        </p:txBody>
      </p:sp>
      <p:sp>
        <p:nvSpPr>
          <p:cNvPr id="9" name="pole tekstowe 8">
            <a:extLst>
              <a:ext uri="{FF2B5EF4-FFF2-40B4-BE49-F238E27FC236}">
                <a16:creationId xmlns:a16="http://schemas.microsoft.com/office/drawing/2014/main" id="{CA0963FE-6CB2-50AA-C231-464E6E584707}"/>
              </a:ext>
            </a:extLst>
          </p:cNvPr>
          <p:cNvSpPr txBox="1"/>
          <p:nvPr/>
        </p:nvSpPr>
        <p:spPr>
          <a:xfrm>
            <a:off x="952500" y="1257300"/>
            <a:ext cx="9225170" cy="646331"/>
          </a:xfrm>
          <a:prstGeom prst="rect">
            <a:avLst/>
          </a:prstGeom>
          <a:noFill/>
        </p:spPr>
        <p:txBody>
          <a:bodyPr wrap="square" rtlCol="0">
            <a:spAutoFit/>
          </a:bodyPr>
          <a:lstStyle/>
          <a:p>
            <a:r>
              <a:rPr lang="pl-PL" b="1" dirty="0"/>
              <a:t> </a:t>
            </a:r>
            <a:r>
              <a:rPr lang="en-US" b="1" dirty="0"/>
              <a:t>The war in Ukraine caused serious disruptions in trade</a:t>
            </a:r>
            <a:endParaRPr lang="pl-PL" b="1" dirty="0"/>
          </a:p>
          <a:p>
            <a:r>
              <a:rPr lang="pl-PL" b="1" dirty="0"/>
              <a:t>1. Export</a:t>
            </a:r>
          </a:p>
        </p:txBody>
      </p:sp>
    </p:spTree>
    <p:extLst>
      <p:ext uri="{BB962C8B-B14F-4D97-AF65-F5344CB8AC3E}">
        <p14:creationId xmlns:p14="http://schemas.microsoft.com/office/powerpoint/2010/main" val="106193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04D4E3-CD0D-5C73-3D4F-3C09344260E7}"/>
              </a:ext>
            </a:extLst>
          </p:cNvPr>
          <p:cNvSpPr>
            <a:spLocks noGrp="1"/>
          </p:cNvSpPr>
          <p:nvPr>
            <p:ph type="title"/>
          </p:nvPr>
        </p:nvSpPr>
        <p:spPr>
          <a:xfrm>
            <a:off x="838200" y="365125"/>
            <a:ext cx="10515600" cy="631825"/>
          </a:xfrm>
        </p:spPr>
        <p:txBody>
          <a:bodyPr>
            <a:normAutofit/>
          </a:bodyPr>
          <a:lstStyle/>
          <a:p>
            <a:r>
              <a:rPr kumimoji="0" lang="en-US" sz="3200" b="1" i="0" u="none" strike="noStrike" kern="1200" cap="none" spc="0" normalizeH="0" baseline="0" noProof="0" dirty="0">
                <a:ln>
                  <a:noFill/>
                </a:ln>
                <a:solidFill>
                  <a:srgbClr val="FEFEFE"/>
                </a:solidFill>
                <a:effectLst/>
                <a:uLnTx/>
                <a:uFillTx/>
                <a:latin typeface="Century Gothic" panose="020B0502020202020204"/>
                <a:ea typeface="+mj-ea"/>
                <a:cs typeface="+mj-cs"/>
              </a:rPr>
              <a:t>Unpredictable events - the war in Ukraine</a:t>
            </a:r>
            <a:endParaRPr lang="pl-PL" sz="3200" dirty="0">
              <a:latin typeface="+mn-lt"/>
            </a:endParaRPr>
          </a:p>
        </p:txBody>
      </p:sp>
      <p:sp>
        <p:nvSpPr>
          <p:cNvPr id="4" name="Symbol zastępczy zawartości 3">
            <a:extLst>
              <a:ext uri="{FF2B5EF4-FFF2-40B4-BE49-F238E27FC236}">
                <a16:creationId xmlns:a16="http://schemas.microsoft.com/office/drawing/2014/main" id="{2B3B50E6-D2D0-442B-136B-795057EFACB5}"/>
              </a:ext>
            </a:extLst>
          </p:cNvPr>
          <p:cNvSpPr>
            <a:spLocks noGrp="1"/>
          </p:cNvSpPr>
          <p:nvPr>
            <p:ph sz="half" idx="2"/>
          </p:nvPr>
        </p:nvSpPr>
        <p:spPr>
          <a:xfrm>
            <a:off x="838200" y="996950"/>
            <a:ext cx="10039350" cy="5112331"/>
          </a:xfrm>
        </p:spPr>
        <p:txBody>
          <a:bodyPr>
            <a:normAutofit/>
          </a:bodyPr>
          <a:lstStyle/>
          <a:p>
            <a:pPr marL="0" indent="0">
              <a:buNone/>
            </a:pPr>
            <a:r>
              <a:rPr lang="en-US" sz="1800" b="1" dirty="0"/>
              <a:t>3. Restricting access to raw materials.</a:t>
            </a:r>
            <a:endParaRPr lang="pl-PL" sz="1800" b="1" dirty="0"/>
          </a:p>
          <a:p>
            <a:pPr marL="0" indent="0">
              <a:buNone/>
            </a:pPr>
            <a:endParaRPr lang="pl-PL" b="1" dirty="0"/>
          </a:p>
          <a:p>
            <a:pPr marL="0" indent="0">
              <a:buNone/>
            </a:pPr>
            <a:endParaRPr lang="pl-PL" sz="1800" b="1" dirty="0"/>
          </a:p>
          <a:p>
            <a:pPr lvl="1">
              <a:buFontTx/>
              <a:buChar char="-"/>
            </a:pPr>
            <a:r>
              <a:rPr lang="en-US" sz="1800" dirty="0"/>
              <a:t>Particularly severe for producers of ceramic tiles in Italy, Spain and Poland. 80% of </a:t>
            </a:r>
            <a:r>
              <a:rPr lang="pl-PL" sz="1800" dirty="0" err="1"/>
              <a:t>clays</a:t>
            </a:r>
            <a:r>
              <a:rPr lang="en-US" sz="1800" dirty="0"/>
              <a:t> and 12% of kaolin is imported to the EU from Ukraine (data from 2019).</a:t>
            </a:r>
          </a:p>
          <a:p>
            <a:pPr lvl="1">
              <a:buFontTx/>
              <a:buChar char="-"/>
            </a:pPr>
            <a:endParaRPr lang="en-US" sz="1800" dirty="0"/>
          </a:p>
          <a:p>
            <a:pPr lvl="1">
              <a:buFontTx/>
              <a:buChar char="-"/>
            </a:pPr>
            <a:r>
              <a:rPr lang="en-US" sz="1800" dirty="0"/>
              <a:t>Less severe for manufacturers of refractory materials</a:t>
            </a:r>
            <a:r>
              <a:rPr lang="pl-PL" sz="1800" dirty="0"/>
              <a:t>, but</a:t>
            </a:r>
            <a:r>
              <a:rPr lang="en-US" sz="1800" dirty="0"/>
              <a:t> Imports of some raw materials from Russia are suspended.</a:t>
            </a:r>
          </a:p>
          <a:p>
            <a:pPr lvl="1">
              <a:buFontTx/>
              <a:buChar char="-"/>
            </a:pPr>
            <a:endParaRPr lang="en-US" sz="1800" dirty="0"/>
          </a:p>
          <a:p>
            <a:pPr lvl="1">
              <a:buFontTx/>
              <a:buChar char="-"/>
            </a:pPr>
            <a:r>
              <a:rPr lang="en-US" sz="1800" dirty="0"/>
              <a:t>The lack of ore supplies from Ukraine limited the production of pig iron in some mills (Italy). A drop in steel production may reduce the demand for refractory materials.</a:t>
            </a:r>
          </a:p>
          <a:p>
            <a:pPr lvl="1">
              <a:buFontTx/>
              <a:buChar char="-"/>
            </a:pPr>
            <a:endParaRPr lang="en-US" sz="1400" dirty="0"/>
          </a:p>
          <a:p>
            <a:pPr lvl="1">
              <a:buFontTx/>
              <a:buChar char="-"/>
            </a:pPr>
            <a:endParaRPr lang="pl-PL" sz="1400" dirty="0"/>
          </a:p>
        </p:txBody>
      </p:sp>
      <p:sp>
        <p:nvSpPr>
          <p:cNvPr id="21" name="pole tekstowe 20">
            <a:extLst>
              <a:ext uri="{FF2B5EF4-FFF2-40B4-BE49-F238E27FC236}">
                <a16:creationId xmlns:a16="http://schemas.microsoft.com/office/drawing/2014/main" id="{749D30FF-AECF-8686-E1EA-76220FADC161}"/>
              </a:ext>
            </a:extLst>
          </p:cNvPr>
          <p:cNvSpPr txBox="1"/>
          <p:nvPr/>
        </p:nvSpPr>
        <p:spPr>
          <a:xfrm>
            <a:off x="10195579" y="6685400"/>
            <a:ext cx="1707119"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white"/>
                </a:solidFill>
                <a:effectLst/>
                <a:uLnTx/>
                <a:uFillTx/>
                <a:latin typeface="Century Gothic" panose="020B0502020202020204"/>
                <a:ea typeface="+mn-ea"/>
                <a:cs typeface="+mn-cs"/>
              </a:rPr>
              <a:t>Źródło :UC/Eurostat</a:t>
            </a:r>
          </a:p>
        </p:txBody>
      </p:sp>
    </p:spTree>
    <p:extLst>
      <p:ext uri="{BB962C8B-B14F-4D97-AF65-F5344CB8AC3E}">
        <p14:creationId xmlns:p14="http://schemas.microsoft.com/office/powerpoint/2010/main" val="147594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99615E-1924-CD98-5E23-7FFDE3432313}"/>
              </a:ext>
            </a:extLst>
          </p:cNvPr>
          <p:cNvSpPr>
            <a:spLocks noGrp="1"/>
          </p:cNvSpPr>
          <p:nvPr>
            <p:ph type="title"/>
          </p:nvPr>
        </p:nvSpPr>
        <p:spPr/>
        <p:txBody>
          <a:bodyPr/>
          <a:lstStyle/>
          <a:p>
            <a:r>
              <a:rPr lang="pl-PL" dirty="0" err="1"/>
              <a:t>Summary</a:t>
            </a:r>
            <a:endParaRPr lang="pl-PL" dirty="0"/>
          </a:p>
        </p:txBody>
      </p:sp>
      <p:sp>
        <p:nvSpPr>
          <p:cNvPr id="3" name="Symbol zastępczy zawartości 2">
            <a:extLst>
              <a:ext uri="{FF2B5EF4-FFF2-40B4-BE49-F238E27FC236}">
                <a16:creationId xmlns:a16="http://schemas.microsoft.com/office/drawing/2014/main" id="{B5FD7748-AF5A-7807-ACA4-E96F3F1C5DEE}"/>
              </a:ext>
            </a:extLst>
          </p:cNvPr>
          <p:cNvSpPr>
            <a:spLocks noGrp="1"/>
          </p:cNvSpPr>
          <p:nvPr>
            <p:ph idx="1"/>
          </p:nvPr>
        </p:nvSpPr>
        <p:spPr>
          <a:xfrm>
            <a:off x="818712" y="2222287"/>
            <a:ext cx="10554574" cy="4188525"/>
          </a:xfrm>
        </p:spPr>
        <p:txBody>
          <a:bodyPr>
            <a:normAutofit lnSpcReduction="10000"/>
          </a:bodyPr>
          <a:lstStyle/>
          <a:p>
            <a:r>
              <a:rPr lang="en-US" dirty="0"/>
              <a:t>The refractory industry in the EU is advanced, as reflected in exports</a:t>
            </a:r>
            <a:endParaRPr lang="pl-PL" dirty="0"/>
          </a:p>
          <a:p>
            <a:r>
              <a:rPr lang="en-US" dirty="0"/>
              <a:t>At the moment, producers of refractory materials, in addition to the actions</a:t>
            </a:r>
            <a:r>
              <a:rPr lang="pl-PL" dirty="0"/>
              <a:t> </a:t>
            </a:r>
            <a:r>
              <a:rPr lang="en-US" dirty="0"/>
              <a:t>apart from activities related to the regulations of the European Union relating to climate change, have to cope with market changes resulting from the war in Ukraine and related restrictions.</a:t>
            </a:r>
            <a:endParaRPr lang="pl-PL" dirty="0"/>
          </a:p>
          <a:p>
            <a:r>
              <a:rPr lang="en-US" dirty="0"/>
              <a:t> The energy crisis in the EU was compounded by the effect of the war in Ukraine and a further increase in energy prices. This </a:t>
            </a:r>
            <a:r>
              <a:rPr lang="pl-PL" dirty="0" err="1"/>
              <a:t>can</a:t>
            </a:r>
            <a:r>
              <a:rPr lang="en-US" dirty="0"/>
              <a:t> reduce competitiveness. Switching to alternative energy sources, including, hydrogen, is a long-term activity associated with major investments.</a:t>
            </a:r>
            <a:endParaRPr lang="pl-PL" dirty="0"/>
          </a:p>
          <a:p>
            <a:r>
              <a:rPr lang="en-US" dirty="0"/>
              <a:t> Innovation activities will focus on reducing production costs, i.e. wider use of secondary raw materials, better use and lower energy consumption, and the production of materials that do not require firing. It is not possible to replace refractory fired materials with monolithic materials everywhere. It seems that it will become important at the moment to intensify R&amp;D work</a:t>
            </a:r>
            <a:r>
              <a:rPr lang="pl-PL" dirty="0"/>
              <a:t>s</a:t>
            </a:r>
            <a:r>
              <a:rPr lang="en-US" dirty="0"/>
              <a:t> on binding systems for the production of </a:t>
            </a:r>
            <a:r>
              <a:rPr lang="pl-PL" dirty="0" err="1"/>
              <a:t>shaped</a:t>
            </a:r>
            <a:r>
              <a:rPr lang="pl-PL" dirty="0"/>
              <a:t> </a:t>
            </a:r>
            <a:r>
              <a:rPr lang="en-US" dirty="0"/>
              <a:t> non-fired materials with properties that do not differ from fired materials.</a:t>
            </a:r>
            <a:endParaRPr lang="pl-PL" dirty="0"/>
          </a:p>
        </p:txBody>
      </p:sp>
    </p:spTree>
    <p:extLst>
      <p:ext uri="{BB962C8B-B14F-4D97-AF65-F5344CB8AC3E}">
        <p14:creationId xmlns:p14="http://schemas.microsoft.com/office/powerpoint/2010/main" val="418578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43BCA6-AF7A-4F59-8D6F-4F498DF37199}"/>
              </a:ext>
            </a:extLst>
          </p:cNvPr>
          <p:cNvSpPr>
            <a:spLocks noGrp="1"/>
          </p:cNvSpPr>
          <p:nvPr>
            <p:ph type="title"/>
          </p:nvPr>
        </p:nvSpPr>
        <p:spPr>
          <a:xfrm>
            <a:off x="838200" y="541904"/>
            <a:ext cx="10515600" cy="452891"/>
          </a:xfrm>
        </p:spPr>
        <p:txBody>
          <a:bodyPr>
            <a:normAutofit fontScale="90000"/>
          </a:bodyPr>
          <a:lstStyle/>
          <a:p>
            <a:r>
              <a:rPr lang="pl-PL" sz="3200" b="1" dirty="0" err="1">
                <a:latin typeface="+mn-lt"/>
              </a:rPr>
              <a:t>Production</a:t>
            </a:r>
            <a:r>
              <a:rPr lang="pl-PL" sz="3200" b="1" dirty="0">
                <a:latin typeface="+mn-lt"/>
              </a:rPr>
              <a:t> of </a:t>
            </a:r>
            <a:r>
              <a:rPr lang="pl-PL" sz="3200" b="1" dirty="0" err="1">
                <a:latin typeface="+mn-lt"/>
              </a:rPr>
              <a:t>refractory</a:t>
            </a:r>
            <a:r>
              <a:rPr lang="pl-PL" sz="3200" b="1" dirty="0">
                <a:latin typeface="+mn-lt"/>
              </a:rPr>
              <a:t> materials</a:t>
            </a:r>
          </a:p>
        </p:txBody>
      </p:sp>
      <p:sp>
        <p:nvSpPr>
          <p:cNvPr id="3" name="Symbol zastępczy tekstu 2">
            <a:extLst>
              <a:ext uri="{FF2B5EF4-FFF2-40B4-BE49-F238E27FC236}">
                <a16:creationId xmlns:a16="http://schemas.microsoft.com/office/drawing/2014/main" id="{0C017B61-7A35-4CC4-97C1-CA169B9C16F1}"/>
              </a:ext>
            </a:extLst>
          </p:cNvPr>
          <p:cNvSpPr>
            <a:spLocks noGrp="1"/>
          </p:cNvSpPr>
          <p:nvPr>
            <p:ph type="body" idx="1"/>
          </p:nvPr>
        </p:nvSpPr>
        <p:spPr>
          <a:xfrm>
            <a:off x="657679" y="1121909"/>
            <a:ext cx="10515600" cy="452891"/>
          </a:xfrm>
        </p:spPr>
        <p:txBody>
          <a:bodyPr>
            <a:normAutofit lnSpcReduction="10000"/>
          </a:bodyPr>
          <a:lstStyle/>
          <a:p>
            <a:r>
              <a:rPr lang="pl-PL" b="1" dirty="0"/>
              <a:t> </a:t>
            </a:r>
            <a:r>
              <a:rPr lang="pl-PL" sz="2400" b="1" dirty="0"/>
              <a:t>World</a:t>
            </a:r>
            <a:r>
              <a:rPr lang="pl-PL" sz="2400" b="1" dirty="0">
                <a:solidFill>
                  <a:schemeClr val="tx1"/>
                </a:solidFill>
              </a:rPr>
              <a:t> </a:t>
            </a:r>
            <a:r>
              <a:rPr lang="pl-PL" sz="2400" dirty="0">
                <a:solidFill>
                  <a:schemeClr val="tx1"/>
                </a:solidFill>
              </a:rPr>
              <a:t>– 34 -35 mln ton; </a:t>
            </a:r>
            <a:r>
              <a:rPr lang="pl-PL" sz="2400" b="1" dirty="0">
                <a:solidFill>
                  <a:schemeClr val="tx1"/>
                </a:solidFill>
              </a:rPr>
              <a:t>China</a:t>
            </a:r>
            <a:r>
              <a:rPr lang="pl-PL" sz="2400" dirty="0">
                <a:solidFill>
                  <a:schemeClr val="tx1"/>
                </a:solidFill>
              </a:rPr>
              <a:t> – 24 mln ton</a:t>
            </a:r>
          </a:p>
        </p:txBody>
      </p:sp>
      <p:sp>
        <p:nvSpPr>
          <p:cNvPr id="5" name="pole tekstowe 4">
            <a:extLst>
              <a:ext uri="{FF2B5EF4-FFF2-40B4-BE49-F238E27FC236}">
                <a16:creationId xmlns:a16="http://schemas.microsoft.com/office/drawing/2014/main" id="{7CA32B3E-85B9-411A-B302-50707346880E}"/>
              </a:ext>
            </a:extLst>
          </p:cNvPr>
          <p:cNvSpPr txBox="1"/>
          <p:nvPr/>
        </p:nvSpPr>
        <p:spPr>
          <a:xfrm>
            <a:off x="10242512" y="6316096"/>
            <a:ext cx="119249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Źródło: PRE, SPMO</a:t>
            </a:r>
          </a:p>
        </p:txBody>
      </p:sp>
      <p:graphicFrame>
        <p:nvGraphicFramePr>
          <p:cNvPr id="8" name="Wykres 7">
            <a:extLst>
              <a:ext uri="{FF2B5EF4-FFF2-40B4-BE49-F238E27FC236}">
                <a16:creationId xmlns:a16="http://schemas.microsoft.com/office/drawing/2014/main" id="{33DC4F9E-8D56-E908-2B73-3E530899543B}"/>
              </a:ext>
            </a:extLst>
          </p:cNvPr>
          <p:cNvGraphicFramePr>
            <a:graphicFrameLocks/>
          </p:cNvGraphicFramePr>
          <p:nvPr>
            <p:extLst>
              <p:ext uri="{D42A27DB-BD31-4B8C-83A1-F6EECF244321}">
                <p14:modId xmlns:p14="http://schemas.microsoft.com/office/powerpoint/2010/main" val="4223439694"/>
              </p:ext>
            </p:extLst>
          </p:nvPr>
        </p:nvGraphicFramePr>
        <p:xfrm>
          <a:off x="1177026" y="2071291"/>
          <a:ext cx="4788000" cy="31227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Wykres 8">
            <a:extLst>
              <a:ext uri="{FF2B5EF4-FFF2-40B4-BE49-F238E27FC236}">
                <a16:creationId xmlns:a16="http://schemas.microsoft.com/office/drawing/2014/main" id="{04754F59-724C-5348-4CED-11BB4F01B29D}"/>
              </a:ext>
            </a:extLst>
          </p:cNvPr>
          <p:cNvGraphicFramePr>
            <a:graphicFrameLocks/>
          </p:cNvGraphicFramePr>
          <p:nvPr>
            <p:extLst>
              <p:ext uri="{D42A27DB-BD31-4B8C-83A1-F6EECF244321}">
                <p14:modId xmlns:p14="http://schemas.microsoft.com/office/powerpoint/2010/main" val="2221215810"/>
              </p:ext>
            </p:extLst>
          </p:nvPr>
        </p:nvGraphicFramePr>
        <p:xfrm>
          <a:off x="6301683" y="2071290"/>
          <a:ext cx="4810181" cy="3122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688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7DCADB-3C05-DCB2-3237-60B323ACF983}"/>
              </a:ext>
            </a:extLst>
          </p:cNvPr>
          <p:cNvSpPr>
            <a:spLocks noGrp="1"/>
          </p:cNvSpPr>
          <p:nvPr>
            <p:ph type="title"/>
          </p:nvPr>
        </p:nvSpPr>
        <p:spPr/>
        <p:txBody>
          <a:bodyPr/>
          <a:lstStyle/>
          <a:p>
            <a:r>
              <a:rPr lang="pl-PL" dirty="0" err="1"/>
              <a:t>Summary</a:t>
            </a:r>
            <a:endParaRPr lang="pl-PL" dirty="0"/>
          </a:p>
        </p:txBody>
      </p:sp>
      <p:sp>
        <p:nvSpPr>
          <p:cNvPr id="3" name="Symbol zastępczy zawartości 2">
            <a:extLst>
              <a:ext uri="{FF2B5EF4-FFF2-40B4-BE49-F238E27FC236}">
                <a16:creationId xmlns:a16="http://schemas.microsoft.com/office/drawing/2014/main" id="{0AD72BEC-7ADA-B32B-C17B-B38219600B93}"/>
              </a:ext>
            </a:extLst>
          </p:cNvPr>
          <p:cNvSpPr>
            <a:spLocks noGrp="1"/>
          </p:cNvSpPr>
          <p:nvPr>
            <p:ph idx="1"/>
          </p:nvPr>
        </p:nvSpPr>
        <p:spPr/>
        <p:txBody>
          <a:bodyPr/>
          <a:lstStyle/>
          <a:p>
            <a:r>
              <a:rPr lang="en-US" dirty="0"/>
              <a:t> Producers of refractory materials so far sourcing raw materials from Russia or Ukraine will be forced to replace them with raw materials from other sources, which is </a:t>
            </a:r>
            <a:r>
              <a:rPr lang="pl-PL" dirty="0" err="1"/>
              <a:t>usually</a:t>
            </a:r>
            <a:r>
              <a:rPr lang="pl-PL" dirty="0"/>
              <a:t> </a:t>
            </a:r>
            <a:r>
              <a:rPr lang="en-US" dirty="0"/>
              <a:t>associated with higher costs.</a:t>
            </a:r>
            <a:endParaRPr lang="pl-PL" dirty="0"/>
          </a:p>
          <a:p>
            <a:r>
              <a:rPr lang="en-US" dirty="0"/>
              <a:t> The reduction in exports</a:t>
            </a:r>
            <a:r>
              <a:rPr lang="pl-PL" dirty="0"/>
              <a:t> of </a:t>
            </a:r>
            <a:r>
              <a:rPr lang="pl-PL" dirty="0" err="1"/>
              <a:t>refractories</a:t>
            </a:r>
            <a:r>
              <a:rPr lang="en-US" dirty="0"/>
              <a:t> to Russia, Ukraine and Belarus c</a:t>
            </a:r>
            <a:r>
              <a:rPr lang="pl-PL" dirty="0" err="1"/>
              <a:t>ould</a:t>
            </a:r>
            <a:r>
              <a:rPr lang="en-US" dirty="0"/>
              <a:t> account for as much as 16%</a:t>
            </a:r>
            <a:r>
              <a:rPr lang="pl-PL" dirty="0"/>
              <a:t> </a:t>
            </a:r>
            <a:r>
              <a:rPr lang="en-US" dirty="0"/>
              <a:t>drop in EU exports. It is expected to be smaller, but requires increased activity in other markets</a:t>
            </a:r>
            <a:r>
              <a:rPr lang="pl-PL" dirty="0"/>
              <a:t>. </a:t>
            </a:r>
          </a:p>
          <a:p>
            <a:r>
              <a:rPr lang="en-US" dirty="0"/>
              <a:t>The consequences of the war in Ukraine also affect users of refractory materials in Europe, which will </a:t>
            </a:r>
            <a:r>
              <a:rPr lang="pl-PL" dirty="0"/>
              <a:t>be </a:t>
            </a:r>
            <a:r>
              <a:rPr lang="pl-PL" dirty="0" err="1"/>
              <a:t>reflected</a:t>
            </a:r>
            <a:r>
              <a:rPr lang="pl-PL" dirty="0"/>
              <a:t> in a </a:t>
            </a:r>
            <a:r>
              <a:rPr lang="pl-PL" dirty="0" err="1"/>
              <a:t>decrease</a:t>
            </a:r>
            <a:r>
              <a:rPr lang="pl-PL" dirty="0"/>
              <a:t> </a:t>
            </a:r>
            <a:r>
              <a:rPr lang="en-US" dirty="0"/>
              <a:t>in demand.</a:t>
            </a:r>
            <a:endParaRPr lang="pl-PL" dirty="0"/>
          </a:p>
          <a:p>
            <a:r>
              <a:rPr lang="en-US" dirty="0"/>
              <a:t> It is not known how long the war will last. In the long term, assuming, not unreasonably, that Ukraine remains an independent state, the country's economic recovery will activate the EU's economy</a:t>
            </a:r>
            <a:r>
              <a:rPr lang="pl-PL" dirty="0"/>
              <a:t>, </a:t>
            </a:r>
            <a:r>
              <a:rPr lang="pl-PL" dirty="0" err="1"/>
              <a:t>so</a:t>
            </a:r>
            <a:r>
              <a:rPr lang="pl-PL" dirty="0"/>
              <a:t>  </a:t>
            </a:r>
            <a:r>
              <a:rPr lang="pl-PL" dirty="0" err="1"/>
              <a:t>also</a:t>
            </a:r>
            <a:r>
              <a:rPr lang="pl-PL" dirty="0"/>
              <a:t> </a:t>
            </a:r>
            <a:r>
              <a:rPr lang="pl-PL" dirty="0" err="1"/>
              <a:t>refracory</a:t>
            </a:r>
            <a:r>
              <a:rPr lang="pl-PL" dirty="0"/>
              <a:t> </a:t>
            </a:r>
            <a:r>
              <a:rPr lang="pl-PL" dirty="0" err="1"/>
              <a:t>manufacturers</a:t>
            </a:r>
            <a:r>
              <a:rPr lang="pl-PL" dirty="0"/>
              <a:t>.</a:t>
            </a:r>
          </a:p>
        </p:txBody>
      </p:sp>
    </p:spTree>
    <p:extLst>
      <p:ext uri="{BB962C8B-B14F-4D97-AF65-F5344CB8AC3E}">
        <p14:creationId xmlns:p14="http://schemas.microsoft.com/office/powerpoint/2010/main" val="895226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FA8F950-C1E0-AA4E-3710-5ACF1CC6542D}"/>
              </a:ext>
            </a:extLst>
          </p:cNvPr>
          <p:cNvSpPr>
            <a:spLocks noGrp="1"/>
          </p:cNvSpPr>
          <p:nvPr>
            <p:ph idx="1"/>
          </p:nvPr>
        </p:nvSpPr>
        <p:spPr>
          <a:xfrm>
            <a:off x="818713" y="1493417"/>
            <a:ext cx="10554574" cy="3636511"/>
          </a:xfrm>
        </p:spPr>
        <p:txBody>
          <a:bodyPr>
            <a:normAutofit/>
          </a:bodyPr>
          <a:lstStyle/>
          <a:p>
            <a:pPr marL="0" indent="0">
              <a:lnSpc>
                <a:spcPct val="200000"/>
              </a:lnSpc>
              <a:buNone/>
            </a:pPr>
            <a:r>
              <a:rPr lang="pl-PL" sz="2400" dirty="0"/>
              <a:t>Presentation </a:t>
            </a:r>
            <a:r>
              <a:rPr lang="pl-PL" sz="2400" dirty="0" err="1"/>
              <a:t>has</a:t>
            </a:r>
            <a:r>
              <a:rPr lang="pl-PL" sz="2400" dirty="0"/>
              <a:t> </a:t>
            </a:r>
            <a:r>
              <a:rPr lang="pl-PL" sz="2400" dirty="0" err="1"/>
              <a:t>been</a:t>
            </a:r>
            <a:r>
              <a:rPr lang="pl-PL" sz="2400" dirty="0"/>
              <a:t> </a:t>
            </a:r>
            <a:r>
              <a:rPr lang="pl-PL" sz="2400" dirty="0" err="1"/>
              <a:t>prepared</a:t>
            </a:r>
            <a:r>
              <a:rPr lang="pl-PL" sz="2400" dirty="0"/>
              <a:t> in the </a:t>
            </a:r>
            <a:r>
              <a:rPr lang="pl-PL" sz="2400" dirty="0" err="1"/>
              <a:t>frame</a:t>
            </a:r>
            <a:r>
              <a:rPr lang="pl-PL" sz="2400" dirty="0"/>
              <a:t> CORNET 29/3/2020 „</a:t>
            </a:r>
            <a:r>
              <a:rPr lang="pl-PL" sz="2400" dirty="0" err="1"/>
              <a:t>RefraPredict</a:t>
            </a:r>
            <a:r>
              <a:rPr lang="pl-PL" sz="2400" dirty="0"/>
              <a:t>” </a:t>
            </a:r>
            <a:r>
              <a:rPr lang="pl-PL" sz="2400" dirty="0" err="1"/>
              <a:t>project</a:t>
            </a:r>
            <a:r>
              <a:rPr lang="pl-PL" sz="2400" dirty="0"/>
              <a:t> </a:t>
            </a:r>
            <a:r>
              <a:rPr lang="pl-PL" sz="2400" dirty="0" err="1"/>
              <a:t>financed</a:t>
            </a:r>
            <a:r>
              <a:rPr lang="pl-PL" sz="2400" dirty="0"/>
              <a:t> by </a:t>
            </a:r>
            <a:r>
              <a:rPr lang="pl-PL" sz="2400" dirty="0" err="1"/>
              <a:t>National</a:t>
            </a:r>
            <a:r>
              <a:rPr lang="pl-PL" sz="2400" dirty="0"/>
              <a:t> Centre for </a:t>
            </a:r>
            <a:r>
              <a:rPr lang="pl-PL" sz="2400" dirty="0" err="1"/>
              <a:t>Research</a:t>
            </a:r>
            <a:r>
              <a:rPr lang="pl-PL" sz="2400" dirty="0"/>
              <a:t> and Development</a:t>
            </a:r>
          </a:p>
        </p:txBody>
      </p:sp>
    </p:spTree>
    <p:extLst>
      <p:ext uri="{BB962C8B-B14F-4D97-AF65-F5344CB8AC3E}">
        <p14:creationId xmlns:p14="http://schemas.microsoft.com/office/powerpoint/2010/main" val="1302366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74C6AA-EA1D-3B1E-3771-861BD4ED91CE}"/>
              </a:ext>
            </a:extLst>
          </p:cNvPr>
          <p:cNvSpPr>
            <a:spLocks noGrp="1"/>
          </p:cNvSpPr>
          <p:nvPr>
            <p:ph type="ctrTitle"/>
          </p:nvPr>
        </p:nvSpPr>
        <p:spPr>
          <a:xfrm>
            <a:off x="810001" y="1449147"/>
            <a:ext cx="10572000" cy="1979853"/>
          </a:xfrm>
        </p:spPr>
        <p:txBody>
          <a:bodyPr/>
          <a:lstStyle/>
          <a:p>
            <a:pPr algn="ctr"/>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spTree>
    <p:extLst>
      <p:ext uri="{BB962C8B-B14F-4D97-AF65-F5344CB8AC3E}">
        <p14:creationId xmlns:p14="http://schemas.microsoft.com/office/powerpoint/2010/main" val="293961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DDA063F7-9C8F-4191-96F4-5F92D0E19D9C}"/>
              </a:ext>
            </a:extLst>
          </p:cNvPr>
          <p:cNvSpPr>
            <a:spLocks noGrp="1"/>
          </p:cNvSpPr>
          <p:nvPr>
            <p:ph type="title"/>
          </p:nvPr>
        </p:nvSpPr>
        <p:spPr>
          <a:xfrm>
            <a:off x="397565" y="447188"/>
            <a:ext cx="11555896" cy="551349"/>
          </a:xfrm>
        </p:spPr>
        <p:txBody>
          <a:bodyPr>
            <a:normAutofit fontScale="90000"/>
          </a:bodyPr>
          <a:lstStyle/>
          <a:p>
            <a:r>
              <a:rPr lang="pl-PL" sz="3200" b="1" dirty="0">
                <a:latin typeface="+mn-lt"/>
              </a:rPr>
              <a:t>Import, export and trade </a:t>
            </a:r>
            <a:r>
              <a:rPr lang="pl-PL" sz="3200" b="1" dirty="0" err="1">
                <a:latin typeface="+mn-lt"/>
              </a:rPr>
              <a:t>balance</a:t>
            </a:r>
            <a:r>
              <a:rPr lang="pl-PL" sz="3200" b="1" dirty="0">
                <a:latin typeface="+mn-lt"/>
              </a:rPr>
              <a:t> of </a:t>
            </a:r>
            <a:r>
              <a:rPr lang="pl-PL" sz="3200" b="1" dirty="0" err="1">
                <a:latin typeface="+mn-lt"/>
              </a:rPr>
              <a:t>refractories</a:t>
            </a:r>
            <a:r>
              <a:rPr lang="pl-PL" sz="3200" b="1" dirty="0">
                <a:latin typeface="+mn-lt"/>
              </a:rPr>
              <a:t> in EU ( mln ton)</a:t>
            </a:r>
          </a:p>
        </p:txBody>
      </p:sp>
      <p:graphicFrame>
        <p:nvGraphicFramePr>
          <p:cNvPr id="6" name="Chart 8">
            <a:extLst>
              <a:ext uri="{FF2B5EF4-FFF2-40B4-BE49-F238E27FC236}">
                <a16:creationId xmlns:a16="http://schemas.microsoft.com/office/drawing/2014/main" id="{5B042383-F72A-441A-A941-D9C3D8FACE07}"/>
              </a:ext>
            </a:extLst>
          </p:cNvPr>
          <p:cNvGraphicFramePr>
            <a:graphicFrameLocks noGrp="1"/>
          </p:cNvGraphicFramePr>
          <p:nvPr>
            <p:ph idx="1"/>
          </p:nvPr>
        </p:nvGraphicFramePr>
        <p:xfrm>
          <a:off x="819150" y="2222500"/>
          <a:ext cx="10553700" cy="3636963"/>
        </p:xfrm>
        <a:graphic>
          <a:graphicData uri="http://schemas.openxmlformats.org/drawingml/2006/chart">
            <c:chart xmlns:c="http://schemas.openxmlformats.org/drawingml/2006/chart" xmlns:r="http://schemas.openxmlformats.org/officeDocument/2006/relationships" r:id="rId2"/>
          </a:graphicData>
        </a:graphic>
      </p:graphicFrame>
      <p:sp>
        <p:nvSpPr>
          <p:cNvPr id="2" name="pole tekstowe 1">
            <a:extLst>
              <a:ext uri="{FF2B5EF4-FFF2-40B4-BE49-F238E27FC236}">
                <a16:creationId xmlns:a16="http://schemas.microsoft.com/office/drawing/2014/main" id="{A2E4D963-F88E-D243-C4A4-A4CF5526B5DE}"/>
              </a:ext>
            </a:extLst>
          </p:cNvPr>
          <p:cNvSpPr txBox="1"/>
          <p:nvPr/>
        </p:nvSpPr>
        <p:spPr>
          <a:xfrm>
            <a:off x="8759687" y="6311900"/>
            <a:ext cx="245165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1000" i="1" dirty="0">
                <a:solidFill>
                  <a:prstClr val="white"/>
                </a:solidFill>
                <a:latin typeface="Century Gothic" panose="020B0502020202020204"/>
              </a:rPr>
              <a:t>Source:</a:t>
            </a: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 PRE/Eurostat</a:t>
            </a:r>
          </a:p>
        </p:txBody>
      </p:sp>
    </p:spTree>
    <p:extLst>
      <p:ext uri="{BB962C8B-B14F-4D97-AF65-F5344CB8AC3E}">
        <p14:creationId xmlns:p14="http://schemas.microsoft.com/office/powerpoint/2010/main" val="180686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4CDDC-BB47-42ED-BCD1-38C7AFFB43AC}"/>
              </a:ext>
            </a:extLst>
          </p:cNvPr>
          <p:cNvSpPr>
            <a:spLocks noGrp="1"/>
          </p:cNvSpPr>
          <p:nvPr>
            <p:ph type="title"/>
          </p:nvPr>
        </p:nvSpPr>
        <p:spPr>
          <a:xfrm>
            <a:off x="831850" y="372533"/>
            <a:ext cx="10515600" cy="1049867"/>
          </a:xfrm>
        </p:spPr>
        <p:txBody>
          <a:bodyPr>
            <a:noAutofit/>
          </a:bodyPr>
          <a:lstStyle/>
          <a:p>
            <a:r>
              <a:rPr lang="pl-PL" sz="3200" b="1" dirty="0">
                <a:latin typeface="+mn-lt"/>
              </a:rPr>
              <a:t>The </a:t>
            </a:r>
            <a:r>
              <a:rPr lang="pl-PL" sz="3200" b="1" dirty="0" err="1">
                <a:latin typeface="+mn-lt"/>
              </a:rPr>
              <a:t>factors</a:t>
            </a:r>
            <a:r>
              <a:rPr lang="pl-PL" sz="3200" b="1" dirty="0">
                <a:latin typeface="+mn-lt"/>
              </a:rPr>
              <a:t> </a:t>
            </a:r>
            <a:r>
              <a:rPr lang="pl-PL" sz="3200" b="1" dirty="0" err="1">
                <a:latin typeface="+mn-lt"/>
              </a:rPr>
              <a:t>influencing</a:t>
            </a:r>
            <a:r>
              <a:rPr lang="pl-PL" sz="3200" b="1" dirty="0">
                <a:latin typeface="+mn-lt"/>
              </a:rPr>
              <a:t> </a:t>
            </a:r>
            <a:r>
              <a:rPr lang="pl-PL" sz="3200" b="1" dirty="0" err="1">
                <a:latin typeface="+mn-lt"/>
              </a:rPr>
              <a:t>situation</a:t>
            </a:r>
            <a:r>
              <a:rPr lang="pl-PL" sz="3200" b="1" dirty="0">
                <a:latin typeface="+mn-lt"/>
              </a:rPr>
              <a:t> of </a:t>
            </a:r>
            <a:r>
              <a:rPr lang="pl-PL" sz="3200" b="1" dirty="0" err="1">
                <a:latin typeface="+mn-lt"/>
              </a:rPr>
              <a:t>refractory</a:t>
            </a:r>
            <a:r>
              <a:rPr lang="pl-PL" sz="3200" b="1" dirty="0">
                <a:latin typeface="+mn-lt"/>
              </a:rPr>
              <a:t> materials </a:t>
            </a:r>
            <a:r>
              <a:rPr lang="pl-PL" sz="3200" b="1" dirty="0" err="1">
                <a:latin typeface="+mn-lt"/>
              </a:rPr>
              <a:t>manufacturers</a:t>
            </a:r>
            <a:r>
              <a:rPr lang="pl-PL" sz="3200" b="1" dirty="0">
                <a:latin typeface="+mn-lt"/>
              </a:rPr>
              <a:t> in EU</a:t>
            </a:r>
          </a:p>
        </p:txBody>
      </p:sp>
      <p:sp>
        <p:nvSpPr>
          <p:cNvPr id="3" name="Symbol zastępczy tekstu 2">
            <a:extLst>
              <a:ext uri="{FF2B5EF4-FFF2-40B4-BE49-F238E27FC236}">
                <a16:creationId xmlns:a16="http://schemas.microsoft.com/office/drawing/2014/main" id="{17952221-EBB7-4C72-9D10-FAD6C014B71D}"/>
              </a:ext>
            </a:extLst>
          </p:cNvPr>
          <p:cNvSpPr>
            <a:spLocks noGrp="1"/>
          </p:cNvSpPr>
          <p:nvPr>
            <p:ph type="body" idx="1"/>
          </p:nvPr>
        </p:nvSpPr>
        <p:spPr>
          <a:xfrm>
            <a:off x="831850" y="1756229"/>
            <a:ext cx="10515600" cy="4333421"/>
          </a:xfrm>
        </p:spPr>
        <p:txBody>
          <a:bodyPr/>
          <a:lstStyle/>
          <a:p>
            <a:pPr algn="l">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 the situation of industries using refractory materials,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 access and prices of raw materials,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 energy prices,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 legal regulations related to climate change,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5. unpredictable events: pandemic, war in Ukraine.</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Nawias klamrowy zamykający 3">
            <a:extLst>
              <a:ext uri="{FF2B5EF4-FFF2-40B4-BE49-F238E27FC236}">
                <a16:creationId xmlns:a16="http://schemas.microsoft.com/office/drawing/2014/main" id="{5AE0376F-9138-49F1-8E2C-13DF817D88BA}"/>
              </a:ext>
            </a:extLst>
          </p:cNvPr>
          <p:cNvSpPr/>
          <p:nvPr/>
        </p:nvSpPr>
        <p:spPr>
          <a:xfrm>
            <a:off x="9114971" y="2380343"/>
            <a:ext cx="232229" cy="1698171"/>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pole tekstowe 5">
            <a:extLst>
              <a:ext uri="{FF2B5EF4-FFF2-40B4-BE49-F238E27FC236}">
                <a16:creationId xmlns:a16="http://schemas.microsoft.com/office/drawing/2014/main" id="{66DFC78C-74A2-44FD-B2D7-B71115688198}"/>
              </a:ext>
            </a:extLst>
          </p:cNvPr>
          <p:cNvSpPr txBox="1"/>
          <p:nvPr/>
        </p:nvSpPr>
        <p:spPr>
          <a:xfrm>
            <a:off x="8839200" y="2967335"/>
            <a:ext cx="28738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err="1">
                <a:ln>
                  <a:noFill/>
                </a:ln>
                <a:solidFill>
                  <a:prstClr val="white"/>
                </a:solidFill>
                <a:effectLst/>
                <a:uLnTx/>
                <a:uFillTx/>
                <a:latin typeface="Century Gothic" panose="020B0502020202020204"/>
                <a:ea typeface="+mn-ea"/>
                <a:cs typeface="+mn-cs"/>
              </a:rPr>
              <a:t>Competitiveness</a:t>
            </a:r>
            <a:r>
              <a:rPr kumimoji="0" lang="pl-PL" sz="2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
        <p:nvSpPr>
          <p:cNvPr id="5" name="Nawias klamrowy zamykający 4">
            <a:extLst>
              <a:ext uri="{FF2B5EF4-FFF2-40B4-BE49-F238E27FC236}">
                <a16:creationId xmlns:a16="http://schemas.microsoft.com/office/drawing/2014/main" id="{0A6A3E2F-5BC1-6F58-F2AB-0545158A1863}"/>
              </a:ext>
            </a:extLst>
          </p:cNvPr>
          <p:cNvSpPr/>
          <p:nvPr/>
        </p:nvSpPr>
        <p:spPr>
          <a:xfrm>
            <a:off x="8401049" y="2380343"/>
            <a:ext cx="348343" cy="13915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Nawias klamrowy zamykający 6">
            <a:extLst>
              <a:ext uri="{FF2B5EF4-FFF2-40B4-BE49-F238E27FC236}">
                <a16:creationId xmlns:a16="http://schemas.microsoft.com/office/drawing/2014/main" id="{99C1DCCA-13A4-3406-14F7-9401F453FBB8}"/>
              </a:ext>
            </a:extLst>
          </p:cNvPr>
          <p:cNvSpPr/>
          <p:nvPr/>
        </p:nvSpPr>
        <p:spPr>
          <a:xfrm>
            <a:off x="8471444" y="2552700"/>
            <a:ext cx="45719" cy="876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Nawias klamrowy zamykający 7">
            <a:extLst>
              <a:ext uri="{FF2B5EF4-FFF2-40B4-BE49-F238E27FC236}">
                <a16:creationId xmlns:a16="http://schemas.microsoft.com/office/drawing/2014/main" id="{15CBC193-59B0-58A5-9C49-0BD94C40BE73}"/>
              </a:ext>
            </a:extLst>
          </p:cNvPr>
          <p:cNvSpPr/>
          <p:nvPr/>
        </p:nvSpPr>
        <p:spPr>
          <a:xfrm>
            <a:off x="8401049" y="2552700"/>
            <a:ext cx="116114" cy="1391557"/>
          </a:xfrm>
          <a:prstGeom prst="rightBrace">
            <a:avLst/>
          </a:prstGeom>
          <a:blipFill>
            <a:blip r:embed="rId2"/>
            <a:tile tx="0" ty="0" sx="100000" sy="100000" flip="none" algn="tl"/>
          </a:blipFill>
          <a:ln>
            <a:solidFill>
              <a:schemeClr val="accent1">
                <a:alpha val="9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 name="Strzałka: w prawo 8">
            <a:extLst>
              <a:ext uri="{FF2B5EF4-FFF2-40B4-BE49-F238E27FC236}">
                <a16:creationId xmlns:a16="http://schemas.microsoft.com/office/drawing/2014/main" id="{B62CC003-42AC-AB33-4987-1286AC4A8296}"/>
              </a:ext>
            </a:extLst>
          </p:cNvPr>
          <p:cNvSpPr/>
          <p:nvPr/>
        </p:nvSpPr>
        <p:spPr>
          <a:xfrm>
            <a:off x="8471444" y="2967335"/>
            <a:ext cx="277948" cy="461665"/>
          </a:xfrm>
          <a:prstGeom prst="right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80624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41177AB4-6474-4FF7-8623-B2B30A8B35A8}"/>
              </a:ext>
            </a:extLst>
          </p:cNvPr>
          <p:cNvSpPr>
            <a:spLocks noGrp="1"/>
          </p:cNvSpPr>
          <p:nvPr>
            <p:ph type="title"/>
          </p:nvPr>
        </p:nvSpPr>
        <p:spPr>
          <a:xfrm>
            <a:off x="838200" y="365125"/>
            <a:ext cx="10515600" cy="1042761"/>
          </a:xfrm>
        </p:spPr>
        <p:txBody>
          <a:bodyPr>
            <a:normAutofit/>
          </a:bodyPr>
          <a:lstStyle/>
          <a:p>
            <a:r>
              <a:rPr lang="pl-PL" sz="3200" b="1" dirty="0" err="1">
                <a:latin typeface="+mn-lt"/>
              </a:rPr>
              <a:t>Users</a:t>
            </a:r>
            <a:endParaRPr lang="pl-PL" sz="3200" b="1" dirty="0">
              <a:latin typeface="+mn-lt"/>
            </a:endParaRPr>
          </a:p>
        </p:txBody>
      </p:sp>
      <p:graphicFrame>
        <p:nvGraphicFramePr>
          <p:cNvPr id="7" name="Symbol zastępczy zawartości 6">
            <a:extLst>
              <a:ext uri="{FF2B5EF4-FFF2-40B4-BE49-F238E27FC236}">
                <a16:creationId xmlns:a16="http://schemas.microsoft.com/office/drawing/2014/main" id="{AB508A2D-1327-4D21-BAC8-EB2E552E1872}"/>
              </a:ext>
            </a:extLst>
          </p:cNvPr>
          <p:cNvGraphicFramePr>
            <a:graphicFrameLocks noGrp="1"/>
          </p:cNvGraphicFramePr>
          <p:nvPr>
            <p:ph sz="half" idx="1"/>
          </p:nvPr>
        </p:nvGraphicFramePr>
        <p:xfrm>
          <a:off x="759733" y="1407886"/>
          <a:ext cx="51816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ymbol zastępczy zawartości 7">
            <a:extLst>
              <a:ext uri="{FF2B5EF4-FFF2-40B4-BE49-F238E27FC236}">
                <a16:creationId xmlns:a16="http://schemas.microsoft.com/office/drawing/2014/main" id="{BDC03A18-8738-4F2F-BE3F-0C0280825401}"/>
              </a:ext>
            </a:extLst>
          </p:cNvPr>
          <p:cNvGraphicFramePr>
            <a:graphicFrameLocks noGrp="1"/>
          </p:cNvGraphicFramePr>
          <p:nvPr>
            <p:ph sz="half" idx="2"/>
          </p:nvPr>
        </p:nvGraphicFramePr>
        <p:xfrm>
          <a:off x="5319486" y="1421538"/>
          <a:ext cx="603431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pole tekstowe 1">
            <a:extLst>
              <a:ext uri="{FF2B5EF4-FFF2-40B4-BE49-F238E27FC236}">
                <a16:creationId xmlns:a16="http://schemas.microsoft.com/office/drawing/2014/main" id="{3B336799-03D9-77D4-EB71-1642BB22FD5C}"/>
              </a:ext>
            </a:extLst>
          </p:cNvPr>
          <p:cNvSpPr txBox="1"/>
          <p:nvPr/>
        </p:nvSpPr>
        <p:spPr>
          <a:xfrm>
            <a:off x="7572376" y="5786528"/>
            <a:ext cx="2571750"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l-PL" sz="1000" i="1" dirty="0" err="1">
                <a:solidFill>
                  <a:prstClr val="white"/>
                </a:solidFill>
                <a:latin typeface="Century Gothic" panose="020B0502020202020204"/>
              </a:rPr>
              <a:t>Sources</a:t>
            </a: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 PRE, SPMO</a:t>
            </a:r>
          </a:p>
        </p:txBody>
      </p:sp>
    </p:spTree>
    <p:extLst>
      <p:ext uri="{BB962C8B-B14F-4D97-AF65-F5344CB8AC3E}">
        <p14:creationId xmlns:p14="http://schemas.microsoft.com/office/powerpoint/2010/main" val="196009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07AEF1-9636-B870-26CE-6951E1613411}"/>
              </a:ext>
            </a:extLst>
          </p:cNvPr>
          <p:cNvSpPr>
            <a:spLocks noGrp="1"/>
          </p:cNvSpPr>
          <p:nvPr>
            <p:ph type="title"/>
          </p:nvPr>
        </p:nvSpPr>
        <p:spPr>
          <a:xfrm>
            <a:off x="838200" y="365125"/>
            <a:ext cx="10515600" cy="673261"/>
          </a:xfrm>
        </p:spPr>
        <p:txBody>
          <a:bodyPr>
            <a:normAutofit/>
          </a:bodyPr>
          <a:lstStyle/>
          <a:p>
            <a:r>
              <a:rPr lang="pl-PL" sz="3200" b="1" dirty="0" err="1">
                <a:latin typeface="+mn-lt"/>
              </a:rPr>
              <a:t>Production</a:t>
            </a:r>
            <a:r>
              <a:rPr lang="pl-PL" sz="3200" b="1" dirty="0">
                <a:latin typeface="+mn-lt"/>
              </a:rPr>
              <a:t> of </a:t>
            </a:r>
            <a:r>
              <a:rPr lang="pl-PL" sz="3200" b="1" dirty="0" err="1">
                <a:latin typeface="+mn-lt"/>
              </a:rPr>
              <a:t>steel</a:t>
            </a:r>
            <a:r>
              <a:rPr lang="pl-PL" sz="3200" b="1" dirty="0">
                <a:latin typeface="+mn-lt"/>
              </a:rPr>
              <a:t> and </a:t>
            </a:r>
            <a:r>
              <a:rPr lang="pl-PL" sz="3200" b="1" dirty="0" err="1">
                <a:latin typeface="+mn-lt"/>
              </a:rPr>
              <a:t>refractories</a:t>
            </a:r>
            <a:endParaRPr lang="pl-PL" sz="3200" b="1" dirty="0">
              <a:latin typeface="+mn-lt"/>
            </a:endParaRPr>
          </a:p>
        </p:txBody>
      </p:sp>
      <p:sp>
        <p:nvSpPr>
          <p:cNvPr id="8" name="Symbol zastępczy zawartości 7">
            <a:extLst>
              <a:ext uri="{FF2B5EF4-FFF2-40B4-BE49-F238E27FC236}">
                <a16:creationId xmlns:a16="http://schemas.microsoft.com/office/drawing/2014/main" id="{74B5F372-DABB-DFA5-BE0B-530D68FEA524}"/>
              </a:ext>
            </a:extLst>
          </p:cNvPr>
          <p:cNvSpPr>
            <a:spLocks noGrp="1"/>
          </p:cNvSpPr>
          <p:nvPr>
            <p:ph sz="half" idx="1"/>
          </p:nvPr>
        </p:nvSpPr>
        <p:spPr>
          <a:xfrm>
            <a:off x="838200" y="4556501"/>
            <a:ext cx="5181600" cy="1565329"/>
          </a:xfrm>
        </p:spPr>
        <p:txBody>
          <a:bodyPr>
            <a:normAutofit/>
          </a:bodyPr>
          <a:lstStyle/>
          <a:p>
            <a:pPr marL="0" indent="0">
              <a:buNone/>
            </a:pPr>
            <a:r>
              <a:rPr lang="en-US" sz="2000" b="1" dirty="0">
                <a:solidFill>
                  <a:srgbClr val="FF0000"/>
                </a:solidFill>
              </a:rPr>
              <a:t>The production of refractory materials is strongly dependent on the situation of the steel industry</a:t>
            </a:r>
            <a:r>
              <a:rPr lang="pl-PL" sz="2000" b="1" dirty="0">
                <a:solidFill>
                  <a:srgbClr val="FF0000"/>
                </a:solidFill>
              </a:rPr>
              <a:t>.</a:t>
            </a:r>
          </a:p>
        </p:txBody>
      </p:sp>
      <p:pic>
        <p:nvPicPr>
          <p:cNvPr id="6" name="Obraz 5">
            <a:extLst>
              <a:ext uri="{FF2B5EF4-FFF2-40B4-BE49-F238E27FC236}">
                <a16:creationId xmlns:a16="http://schemas.microsoft.com/office/drawing/2014/main" id="{DA7C8842-0BEC-CE0E-E0FD-375F1202A4C7}"/>
              </a:ext>
            </a:extLst>
          </p:cNvPr>
          <p:cNvPicPr>
            <a:picLocks noChangeAspect="1"/>
          </p:cNvPicPr>
          <p:nvPr/>
        </p:nvPicPr>
        <p:blipFill>
          <a:blip r:embed="rId2"/>
          <a:stretch>
            <a:fillRect/>
          </a:stretch>
        </p:blipFill>
        <p:spPr>
          <a:xfrm>
            <a:off x="838200" y="1159198"/>
            <a:ext cx="4541914" cy="2688569"/>
          </a:xfrm>
          <a:prstGeom prst="rect">
            <a:avLst/>
          </a:prstGeom>
          <a:ln w="19050">
            <a:solidFill>
              <a:schemeClr val="tx1"/>
            </a:solidFill>
          </a:ln>
        </p:spPr>
      </p:pic>
      <p:graphicFrame>
        <p:nvGraphicFramePr>
          <p:cNvPr id="11" name="Wykres 10">
            <a:extLst>
              <a:ext uri="{FF2B5EF4-FFF2-40B4-BE49-F238E27FC236}">
                <a16:creationId xmlns:a16="http://schemas.microsoft.com/office/drawing/2014/main" id="{B3C989F1-1A42-8D4C-F5E0-74FF6FDDDAAE}"/>
              </a:ext>
            </a:extLst>
          </p:cNvPr>
          <p:cNvGraphicFramePr>
            <a:graphicFrameLocks/>
          </p:cNvGraphicFramePr>
          <p:nvPr>
            <p:extLst>
              <p:ext uri="{D42A27DB-BD31-4B8C-83A1-F6EECF244321}">
                <p14:modId xmlns:p14="http://schemas.microsoft.com/office/powerpoint/2010/main" val="1337354154"/>
              </p:ext>
            </p:extLst>
          </p:nvPr>
        </p:nvGraphicFramePr>
        <p:xfrm>
          <a:off x="6172202" y="1174262"/>
          <a:ext cx="4532970" cy="2419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Wykres 11">
            <a:extLst>
              <a:ext uri="{FF2B5EF4-FFF2-40B4-BE49-F238E27FC236}">
                <a16:creationId xmlns:a16="http://schemas.microsoft.com/office/drawing/2014/main" id="{8D30D433-DA49-83CF-68A2-A9F4F789F5F7}"/>
              </a:ext>
            </a:extLst>
          </p:cNvPr>
          <p:cNvGraphicFramePr>
            <a:graphicFrameLocks/>
          </p:cNvGraphicFramePr>
          <p:nvPr>
            <p:extLst>
              <p:ext uri="{D42A27DB-BD31-4B8C-83A1-F6EECF244321}">
                <p14:modId xmlns:p14="http://schemas.microsoft.com/office/powerpoint/2010/main" val="1362569934"/>
              </p:ext>
            </p:extLst>
          </p:nvPr>
        </p:nvGraphicFramePr>
        <p:xfrm>
          <a:off x="6172202" y="3729807"/>
          <a:ext cx="4572000" cy="2892157"/>
        </p:xfrm>
        <a:graphic>
          <a:graphicData uri="http://schemas.openxmlformats.org/drawingml/2006/chart">
            <c:chart xmlns:c="http://schemas.openxmlformats.org/drawingml/2006/chart" xmlns:r="http://schemas.openxmlformats.org/officeDocument/2006/relationships" r:id="rId4"/>
          </a:graphicData>
        </a:graphic>
      </p:graphicFrame>
      <p:sp>
        <p:nvSpPr>
          <p:cNvPr id="3" name="pole tekstowe 2">
            <a:extLst>
              <a:ext uri="{FF2B5EF4-FFF2-40B4-BE49-F238E27FC236}">
                <a16:creationId xmlns:a16="http://schemas.microsoft.com/office/drawing/2014/main" id="{5FBB2AD0-6498-5918-4A9C-5A77532C6FB7}"/>
              </a:ext>
            </a:extLst>
          </p:cNvPr>
          <p:cNvSpPr txBox="1"/>
          <p:nvPr/>
        </p:nvSpPr>
        <p:spPr>
          <a:xfrm>
            <a:off x="9640232" y="6375743"/>
            <a:ext cx="125637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err="1">
                <a:ln>
                  <a:noFill/>
                </a:ln>
                <a:solidFill>
                  <a:prstClr val="white"/>
                </a:solidFill>
                <a:effectLst/>
                <a:uLnTx/>
                <a:uFillTx/>
                <a:latin typeface="Century Gothic" panose="020B0502020202020204"/>
                <a:ea typeface="+mn-ea"/>
                <a:cs typeface="+mn-cs"/>
              </a:rPr>
              <a:t>Żródło</a:t>
            </a: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 SPMO</a:t>
            </a:r>
          </a:p>
        </p:txBody>
      </p:sp>
      <p:sp>
        <p:nvSpPr>
          <p:cNvPr id="4" name="pole tekstowe 3">
            <a:extLst>
              <a:ext uri="{FF2B5EF4-FFF2-40B4-BE49-F238E27FC236}">
                <a16:creationId xmlns:a16="http://schemas.microsoft.com/office/drawing/2014/main" id="{F19D76D8-6FC9-287B-44ED-5FAF1BE92AFF}"/>
              </a:ext>
            </a:extLst>
          </p:cNvPr>
          <p:cNvSpPr txBox="1"/>
          <p:nvPr/>
        </p:nvSpPr>
        <p:spPr>
          <a:xfrm>
            <a:off x="9349946" y="3294743"/>
            <a:ext cx="139425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Źródło: WSA, HIPH</a:t>
            </a:r>
          </a:p>
        </p:txBody>
      </p:sp>
      <p:sp>
        <p:nvSpPr>
          <p:cNvPr id="10" name="pole tekstowe 9">
            <a:extLst>
              <a:ext uri="{FF2B5EF4-FFF2-40B4-BE49-F238E27FC236}">
                <a16:creationId xmlns:a16="http://schemas.microsoft.com/office/drawing/2014/main" id="{275B536D-2798-2399-4067-D254D13A16C8}"/>
              </a:ext>
            </a:extLst>
          </p:cNvPr>
          <p:cNvSpPr txBox="1"/>
          <p:nvPr/>
        </p:nvSpPr>
        <p:spPr>
          <a:xfrm>
            <a:off x="4294266" y="3593931"/>
            <a:ext cx="1085848"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Źródło: WSA, </a:t>
            </a:r>
          </a:p>
        </p:txBody>
      </p:sp>
    </p:spTree>
    <p:extLst>
      <p:ext uri="{BB962C8B-B14F-4D97-AF65-F5344CB8AC3E}">
        <p14:creationId xmlns:p14="http://schemas.microsoft.com/office/powerpoint/2010/main" val="411135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88CFC4-01FA-4D2A-A523-C0E258B0C674}"/>
              </a:ext>
            </a:extLst>
          </p:cNvPr>
          <p:cNvSpPr>
            <a:spLocks noGrp="1"/>
          </p:cNvSpPr>
          <p:nvPr>
            <p:ph type="title"/>
          </p:nvPr>
        </p:nvSpPr>
        <p:spPr>
          <a:xfrm>
            <a:off x="838200" y="282287"/>
            <a:ext cx="10515600" cy="607332"/>
          </a:xfrm>
        </p:spPr>
        <p:txBody>
          <a:bodyPr>
            <a:normAutofit/>
          </a:bodyPr>
          <a:lstStyle/>
          <a:p>
            <a:r>
              <a:rPr lang="en-US" sz="3200" b="1" dirty="0">
                <a:latin typeface="+mn-lt"/>
              </a:rPr>
              <a:t>Availability and prices of raw materials</a:t>
            </a:r>
            <a:endParaRPr lang="pl-PL" sz="3200" b="1" dirty="0">
              <a:latin typeface="+mn-lt"/>
            </a:endParaRPr>
          </a:p>
        </p:txBody>
      </p:sp>
      <p:sp>
        <p:nvSpPr>
          <p:cNvPr id="3" name="Symbol zastępczy zawartości 2">
            <a:extLst>
              <a:ext uri="{FF2B5EF4-FFF2-40B4-BE49-F238E27FC236}">
                <a16:creationId xmlns:a16="http://schemas.microsoft.com/office/drawing/2014/main" id="{7325C6EA-48B6-4BE7-AF93-F06D9AB9CB63}"/>
              </a:ext>
            </a:extLst>
          </p:cNvPr>
          <p:cNvSpPr>
            <a:spLocks noGrp="1"/>
          </p:cNvSpPr>
          <p:nvPr>
            <p:ph sz="half" idx="1"/>
          </p:nvPr>
        </p:nvSpPr>
        <p:spPr>
          <a:xfrm>
            <a:off x="530087" y="1006001"/>
            <a:ext cx="11476383" cy="1004661"/>
          </a:xfrm>
        </p:spPr>
        <p:txBody>
          <a:bodyPr>
            <a:noAutofit/>
          </a:bodyPr>
          <a:lstStyle/>
          <a:p>
            <a:r>
              <a:rPr lang="en-US" sz="1800" dirty="0"/>
              <a:t>Most refractory manufacturers import raw materials</a:t>
            </a:r>
          </a:p>
          <a:p>
            <a:r>
              <a:rPr lang="en-US" sz="1800" dirty="0"/>
              <a:t>The largest supplier of raw materials is China.</a:t>
            </a:r>
          </a:p>
          <a:p>
            <a:r>
              <a:rPr lang="en-US" sz="1800" dirty="0"/>
              <a:t>After a sharp increase in prices on the Chinese market at the turn of 2017 and 2018 in 2020 and 2021, the price increase </a:t>
            </a:r>
            <a:r>
              <a:rPr lang="pl-PL" sz="1800" dirty="0" err="1"/>
              <a:t>v</a:t>
            </a:r>
            <a:r>
              <a:rPr lang="pl-PL" dirty="0" err="1"/>
              <a:t>aried</a:t>
            </a:r>
            <a:r>
              <a:rPr lang="pl-PL" dirty="0"/>
              <a:t>.</a:t>
            </a:r>
            <a:endParaRPr lang="en-US" sz="1800" dirty="0"/>
          </a:p>
        </p:txBody>
      </p:sp>
      <p:pic>
        <p:nvPicPr>
          <p:cNvPr id="5" name="Picture 4">
            <a:extLst>
              <a:ext uri="{FF2B5EF4-FFF2-40B4-BE49-F238E27FC236}">
                <a16:creationId xmlns:a16="http://schemas.microsoft.com/office/drawing/2014/main" id="{AD09B84E-C423-4F84-ACF0-2CB22A2E211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87618" y="2243426"/>
            <a:ext cx="4289779" cy="2124000"/>
          </a:xfrm>
          <a:prstGeom prst="rect">
            <a:avLst/>
          </a:prstGeom>
          <a:noFill/>
          <a:ln w="15875">
            <a:solidFill>
              <a:sysClr val="windowText" lastClr="000000"/>
            </a:solidFill>
          </a:ln>
        </p:spPr>
      </p:pic>
      <p:pic>
        <p:nvPicPr>
          <p:cNvPr id="6" name="Picture 7">
            <a:extLst>
              <a:ext uri="{FF2B5EF4-FFF2-40B4-BE49-F238E27FC236}">
                <a16:creationId xmlns:a16="http://schemas.microsoft.com/office/drawing/2014/main" id="{5B8F51C6-69FD-4133-80B8-05A50265B8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93397" y="4528190"/>
            <a:ext cx="4284000" cy="2160000"/>
          </a:xfrm>
          <a:prstGeom prst="rect">
            <a:avLst/>
          </a:prstGeom>
          <a:noFill/>
          <a:ln w="15875">
            <a:solidFill>
              <a:sysClr val="windowText" lastClr="000000"/>
            </a:solidFill>
          </a:ln>
        </p:spPr>
      </p:pic>
      <p:pic>
        <p:nvPicPr>
          <p:cNvPr id="7" name="Picture 7">
            <a:extLst>
              <a:ext uri="{FF2B5EF4-FFF2-40B4-BE49-F238E27FC236}">
                <a16:creationId xmlns:a16="http://schemas.microsoft.com/office/drawing/2014/main" id="{DB0256D8-BAFB-472F-8519-5176F08E6ED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661079" y="2207426"/>
            <a:ext cx="4194000" cy="2160000"/>
          </a:xfrm>
          <a:prstGeom prst="rect">
            <a:avLst/>
          </a:prstGeom>
          <a:noFill/>
          <a:ln w="15875">
            <a:solidFill>
              <a:sysClr val="windowText" lastClr="000000"/>
            </a:solidFill>
          </a:ln>
        </p:spPr>
      </p:pic>
      <p:pic>
        <p:nvPicPr>
          <p:cNvPr id="8" name="Picture 4">
            <a:extLst>
              <a:ext uri="{FF2B5EF4-FFF2-40B4-BE49-F238E27FC236}">
                <a16:creationId xmlns:a16="http://schemas.microsoft.com/office/drawing/2014/main" id="{59DA8A5D-3090-444D-B34E-D4F1FB19BB4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74354" y="4457574"/>
            <a:ext cx="4176000" cy="2232000"/>
          </a:xfrm>
          <a:prstGeom prst="rect">
            <a:avLst/>
          </a:prstGeom>
          <a:noFill/>
          <a:ln w="15875">
            <a:solidFill>
              <a:sysClr val="windowText" lastClr="000000"/>
            </a:solidFill>
          </a:ln>
        </p:spPr>
      </p:pic>
      <p:sp>
        <p:nvSpPr>
          <p:cNvPr id="4" name="pole tekstowe 3">
            <a:extLst>
              <a:ext uri="{FF2B5EF4-FFF2-40B4-BE49-F238E27FC236}">
                <a16:creationId xmlns:a16="http://schemas.microsoft.com/office/drawing/2014/main" id="{4E4EEC81-E3EA-44FD-6E43-34F834925D76}"/>
              </a:ext>
            </a:extLst>
          </p:cNvPr>
          <p:cNvSpPr txBox="1"/>
          <p:nvPr/>
        </p:nvSpPr>
        <p:spPr>
          <a:xfrm>
            <a:off x="9259828" y="6611779"/>
            <a:ext cx="2093972"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Źródło: </a:t>
            </a:r>
            <a:r>
              <a:rPr kumimoji="0" lang="pl-PL" sz="1000" b="0" i="1" u="none" strike="noStrike" kern="1200" cap="none" spc="0" normalizeH="0" baseline="0" noProof="0" dirty="0" err="1">
                <a:ln>
                  <a:noFill/>
                </a:ln>
                <a:solidFill>
                  <a:prstClr val="white"/>
                </a:solidFill>
                <a:effectLst/>
                <a:uLnTx/>
                <a:uFillTx/>
                <a:latin typeface="Century Gothic" panose="020B0502020202020204"/>
                <a:ea typeface="+mn-ea"/>
                <a:cs typeface="+mn-cs"/>
              </a:rPr>
              <a:t>Refractories</a:t>
            </a: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pl-PL" sz="1000" b="0" i="1" u="none" strike="noStrike" kern="1200" cap="none" spc="0" normalizeH="0" baseline="0" noProof="0" dirty="0" err="1">
                <a:ln>
                  <a:noFill/>
                </a:ln>
                <a:solidFill>
                  <a:prstClr val="white"/>
                </a:solidFill>
                <a:effectLst/>
                <a:uLnTx/>
                <a:uFillTx/>
                <a:latin typeface="Century Gothic" panose="020B0502020202020204"/>
                <a:ea typeface="+mn-ea"/>
                <a:cs typeface="+mn-cs"/>
              </a:rPr>
              <a:t>Window</a:t>
            </a: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  </a:t>
            </a:r>
          </a:p>
        </p:txBody>
      </p:sp>
    </p:spTree>
    <p:extLst>
      <p:ext uri="{BB962C8B-B14F-4D97-AF65-F5344CB8AC3E}">
        <p14:creationId xmlns:p14="http://schemas.microsoft.com/office/powerpoint/2010/main" val="3786762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8FE5C4-E084-4799-87C4-CFAD43ADB6B4}"/>
              </a:ext>
            </a:extLst>
          </p:cNvPr>
          <p:cNvSpPr>
            <a:spLocks noGrp="1"/>
          </p:cNvSpPr>
          <p:nvPr>
            <p:ph type="title"/>
          </p:nvPr>
        </p:nvSpPr>
        <p:spPr>
          <a:xfrm>
            <a:off x="973667" y="178170"/>
            <a:ext cx="10515600" cy="803963"/>
          </a:xfrm>
        </p:spPr>
        <p:txBody>
          <a:bodyPr>
            <a:normAutofit/>
          </a:bodyPr>
          <a:lstStyle/>
          <a:p>
            <a:r>
              <a:rPr lang="pl-PL" sz="3200" b="1" dirty="0">
                <a:latin typeface="+mn-lt"/>
              </a:rPr>
              <a:t>Transport of </a:t>
            </a:r>
            <a:r>
              <a:rPr lang="pl-PL" sz="3200" b="1" dirty="0" err="1">
                <a:latin typeface="+mn-lt"/>
              </a:rPr>
              <a:t>raw</a:t>
            </a:r>
            <a:r>
              <a:rPr lang="pl-PL" sz="3200" b="1" dirty="0">
                <a:latin typeface="+mn-lt"/>
              </a:rPr>
              <a:t> materials</a:t>
            </a:r>
          </a:p>
        </p:txBody>
      </p:sp>
      <p:pic>
        <p:nvPicPr>
          <p:cNvPr id="5" name="Symbol zastępczy zawartości 4">
            <a:extLst>
              <a:ext uri="{FF2B5EF4-FFF2-40B4-BE49-F238E27FC236}">
                <a16:creationId xmlns:a16="http://schemas.microsoft.com/office/drawing/2014/main" id="{C6F29B9F-2982-4196-80B3-E4C4091A53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201833" y="645797"/>
            <a:ext cx="5181600" cy="2705946"/>
          </a:xfrm>
          <a:prstGeom prst="rect">
            <a:avLst/>
          </a:prstGeom>
          <a:ln w="19050">
            <a:solidFill>
              <a:srgbClr val="000000"/>
            </a:solidFill>
          </a:ln>
        </p:spPr>
      </p:pic>
      <p:pic>
        <p:nvPicPr>
          <p:cNvPr id="9" name="Symbol zastępczy zawartości 8">
            <a:extLst>
              <a:ext uri="{FF2B5EF4-FFF2-40B4-BE49-F238E27FC236}">
                <a16:creationId xmlns:a16="http://schemas.microsoft.com/office/drawing/2014/main" id="{E0687BF7-0C1C-4411-A375-B891FD690EF4}"/>
              </a:ext>
            </a:extLst>
          </p:cNvPr>
          <p:cNvPicPr preferRelativeResize="0">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6189133" y="3429000"/>
            <a:ext cx="5194300" cy="3304446"/>
          </a:xfrm>
          <a:prstGeom prst="rect">
            <a:avLst/>
          </a:prstGeom>
          <a:ln w="19050">
            <a:solidFill>
              <a:srgbClr val="000000"/>
            </a:solidFill>
          </a:ln>
        </p:spPr>
      </p:pic>
      <p:sp>
        <p:nvSpPr>
          <p:cNvPr id="10" name="pole tekstowe 9">
            <a:extLst>
              <a:ext uri="{FF2B5EF4-FFF2-40B4-BE49-F238E27FC236}">
                <a16:creationId xmlns:a16="http://schemas.microsoft.com/office/drawing/2014/main" id="{8650F3F1-84B5-42E7-9268-1732116C656C}"/>
              </a:ext>
            </a:extLst>
          </p:cNvPr>
          <p:cNvSpPr txBox="1"/>
          <p:nvPr/>
        </p:nvSpPr>
        <p:spPr>
          <a:xfrm>
            <a:off x="973667" y="982133"/>
            <a:ext cx="5122333" cy="258532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Container line schedule reliability fell in January 2022 to 30.9% </a:t>
            </a:r>
            <a:r>
              <a:rPr kumimoji="0" lang="pl-PL" sz="18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the lowest value recorded by Sea Intelligence since the start of reporting in 2011</a:t>
            </a:r>
            <a:r>
              <a:rPr kumimoji="0" lang="pl-PL" sz="1800" b="1"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sz="1800" b="1" i="0" u="none" strike="noStrike" kern="1200" cap="none" spc="0" normalizeH="0" baseline="0" noProof="0" dirty="0">
                <a:ln>
                  <a:noFill/>
                </a:ln>
                <a:solidFill>
                  <a:prstClr val="white"/>
                </a:solidFill>
                <a:effectLst/>
                <a:uLnTx/>
                <a:uFillTx/>
                <a:latin typeface="Century Gothic" panose="020B0502020202020204"/>
                <a:ea typeface="+mn-ea"/>
                <a:cs typeface="+mn-cs"/>
              </a:rPr>
              <a:t>. The initial rapid decline was related to the pandemic, but later the reason was a stronger than expected recovery in trade. A slight improvement occurred in January 2022, but it is still below 40%.</a:t>
            </a:r>
          </a:p>
        </p:txBody>
      </p:sp>
      <p:sp>
        <p:nvSpPr>
          <p:cNvPr id="11" name="pole tekstowe 10">
            <a:extLst>
              <a:ext uri="{FF2B5EF4-FFF2-40B4-BE49-F238E27FC236}">
                <a16:creationId xmlns:a16="http://schemas.microsoft.com/office/drawing/2014/main" id="{13BD8CE6-7CCC-428D-97FF-00DAE9B790F2}"/>
              </a:ext>
            </a:extLst>
          </p:cNvPr>
          <p:cNvSpPr txBox="1"/>
          <p:nvPr/>
        </p:nvSpPr>
        <p:spPr>
          <a:xfrm>
            <a:off x="7895771" y="4624218"/>
            <a:ext cx="58057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prstClr val="black"/>
                </a:solidFill>
                <a:effectLst/>
                <a:uLnTx/>
                <a:uFillTx/>
                <a:latin typeface="Century Gothic" panose="020B0502020202020204"/>
                <a:ea typeface="+mn-ea"/>
                <a:cs typeface="+mn-cs"/>
              </a:rPr>
              <a:t>2021</a:t>
            </a:r>
          </a:p>
        </p:txBody>
      </p:sp>
      <p:cxnSp>
        <p:nvCxnSpPr>
          <p:cNvPr id="13" name="Łącznik prosty ze strzałką 12">
            <a:extLst>
              <a:ext uri="{FF2B5EF4-FFF2-40B4-BE49-F238E27FC236}">
                <a16:creationId xmlns:a16="http://schemas.microsoft.com/office/drawing/2014/main" id="{B1B6A4B3-107E-4066-98B3-E85FC871AF6A}"/>
              </a:ext>
            </a:extLst>
          </p:cNvPr>
          <p:cNvCxnSpPr>
            <a:cxnSpLocks/>
          </p:cNvCxnSpPr>
          <p:nvPr/>
        </p:nvCxnSpPr>
        <p:spPr>
          <a:xfrm>
            <a:off x="8186057" y="4793651"/>
            <a:ext cx="221343" cy="355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F974175B-B1A3-4F65-9F6F-B7186D35505C}"/>
              </a:ext>
            </a:extLst>
          </p:cNvPr>
          <p:cNvSpPr txBox="1"/>
          <p:nvPr/>
        </p:nvSpPr>
        <p:spPr>
          <a:xfrm>
            <a:off x="973667" y="3771254"/>
            <a:ext cx="4986867"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The </a:t>
            </a:r>
            <a:r>
              <a:rPr kumimoji="0" lang="pl-PL" sz="1800" b="1" i="0" u="none" strike="noStrike" kern="1200" cap="none" spc="0" normalizeH="0" baseline="0" noProof="0" dirty="0" err="1">
                <a:ln>
                  <a:noFill/>
                </a:ln>
                <a:solidFill>
                  <a:prstClr val="white"/>
                </a:solidFill>
                <a:effectLst/>
                <a:uLnTx/>
                <a:uFillTx/>
                <a:latin typeface="Calibri" panose="020F0502020204030204"/>
                <a:ea typeface="+mn-ea"/>
                <a:cs typeface="+mn-cs"/>
              </a:rPr>
              <a:t>global</a:t>
            </a:r>
            <a:r>
              <a:rPr kumimoji="0" lang="pl-PL" sz="18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average delay</a:t>
            </a:r>
            <a:r>
              <a:rPr kumimoji="0" lang="pl-PL" sz="1800" b="1" i="0" u="none" strike="noStrike" kern="1200" cap="none" spc="0" normalizeH="0" baseline="0" noProof="0" dirty="0">
                <a:ln>
                  <a:noFill/>
                </a:ln>
                <a:solidFill>
                  <a:prstClr val="white"/>
                </a:solidFill>
                <a:effectLst/>
                <a:uLnTx/>
                <a:uFillTx/>
                <a:latin typeface="Calibri" panose="020F0502020204030204"/>
                <a:ea typeface="+mn-ea"/>
                <a:cs typeface="+mn-cs"/>
              </a:rPr>
              <a:t>s</a:t>
            </a: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 of ships in 2021 was 7 days, and sometimes it reached up to 15 days. It is estimated that the return to normal conditions of maritime transport will not take place before the end of 2022.</a:t>
            </a:r>
          </a:p>
        </p:txBody>
      </p:sp>
      <p:sp>
        <p:nvSpPr>
          <p:cNvPr id="17" name="pole tekstowe 16">
            <a:extLst>
              <a:ext uri="{FF2B5EF4-FFF2-40B4-BE49-F238E27FC236}">
                <a16:creationId xmlns:a16="http://schemas.microsoft.com/office/drawing/2014/main" id="{CD89729B-89E1-4F82-A101-449A850A0D9A}"/>
              </a:ext>
            </a:extLst>
          </p:cNvPr>
          <p:cNvSpPr txBox="1"/>
          <p:nvPr/>
        </p:nvSpPr>
        <p:spPr>
          <a:xfrm>
            <a:off x="901701" y="5312229"/>
            <a:ext cx="5194299" cy="1477328"/>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Result:1. problems with the organization of production</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             2. difficulties in meeting deadlines</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entury Gothic" panose="020B0502020202020204"/>
                <a:ea typeface="+mn-ea"/>
                <a:cs typeface="+mn-cs"/>
              </a:rPr>
              <a:t>             3. additional costs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FEBA0">
                    <a:lumMod val="50000"/>
                  </a:srgbClr>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273977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2CF2D5-386A-4017-9B97-C08AC8F55C2C}"/>
              </a:ext>
            </a:extLst>
          </p:cNvPr>
          <p:cNvSpPr>
            <a:spLocks noGrp="1"/>
          </p:cNvSpPr>
          <p:nvPr>
            <p:ph type="title"/>
          </p:nvPr>
        </p:nvSpPr>
        <p:spPr>
          <a:xfrm>
            <a:off x="838200" y="586271"/>
            <a:ext cx="10515600" cy="644525"/>
          </a:xfrm>
        </p:spPr>
        <p:txBody>
          <a:bodyPr>
            <a:normAutofit/>
          </a:bodyPr>
          <a:lstStyle/>
          <a:p>
            <a:r>
              <a:rPr lang="pl-PL" sz="3200" b="1" dirty="0">
                <a:latin typeface="+mn-lt"/>
              </a:rPr>
              <a:t>Recycling of </a:t>
            </a:r>
            <a:r>
              <a:rPr lang="pl-PL" sz="3200" b="1" dirty="0" err="1">
                <a:latin typeface="+mn-lt"/>
              </a:rPr>
              <a:t>refractories</a:t>
            </a:r>
            <a:endParaRPr lang="pl-PL" sz="3200" b="1" dirty="0">
              <a:latin typeface="+mn-lt"/>
            </a:endParaRPr>
          </a:p>
        </p:txBody>
      </p:sp>
      <p:sp>
        <p:nvSpPr>
          <p:cNvPr id="3" name="Symbol zastępczy zawartości 2">
            <a:extLst>
              <a:ext uri="{FF2B5EF4-FFF2-40B4-BE49-F238E27FC236}">
                <a16:creationId xmlns:a16="http://schemas.microsoft.com/office/drawing/2014/main" id="{81B97890-6C48-445F-BE41-115E715ADF3C}"/>
              </a:ext>
            </a:extLst>
          </p:cNvPr>
          <p:cNvSpPr>
            <a:spLocks noGrp="1"/>
          </p:cNvSpPr>
          <p:nvPr>
            <p:ph sz="half" idx="1"/>
          </p:nvPr>
        </p:nvSpPr>
        <p:spPr>
          <a:xfrm>
            <a:off x="602672" y="1009650"/>
            <a:ext cx="6831060" cy="5631782"/>
          </a:xfrm>
        </p:spPr>
        <p:txBody>
          <a:bodyPr>
            <a:normAutofit/>
          </a:bodyPr>
          <a:lstStyle/>
          <a:p>
            <a:pPr marL="0" indent="0">
              <a:lnSpc>
                <a:spcPct val="110000"/>
              </a:lnSpc>
              <a:buNone/>
            </a:pPr>
            <a:r>
              <a:rPr lang="en-US" dirty="0">
                <a:effectLst/>
                <a:latin typeface="Calibri" panose="020F0502020204030204" pitchFamily="34" charset="0"/>
                <a:ea typeface="Calibri" panose="020F0502020204030204" pitchFamily="34" charset="0"/>
                <a:cs typeface="Times New Roman" panose="02020603050405020304" pitchFamily="18" charset="0"/>
              </a:rPr>
              <a:t>Increase in the use of recycled materials is the result:</a:t>
            </a:r>
          </a:p>
          <a:p>
            <a:pPr marL="0" indent="0">
              <a:lnSpc>
                <a:spcPct val="110000"/>
              </a:lnSpc>
              <a:buNone/>
            </a:pP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Environmental protection and </a:t>
            </a:r>
            <a:r>
              <a:rPr lang="en-US" dirty="0" err="1">
                <a:effectLst/>
                <a:latin typeface="Calibri" panose="020F0502020204030204" pitchFamily="34" charset="0"/>
                <a:ea typeface="Calibri" panose="020F0502020204030204" pitchFamily="34" charset="0"/>
                <a:cs typeface="Times New Roman" panose="02020603050405020304" pitchFamily="18" charset="0"/>
              </a:rPr>
              <a:t>persuit</a:t>
            </a:r>
            <a:r>
              <a:rPr lang="en-US" dirty="0">
                <a:effectLst/>
                <a:latin typeface="Calibri" panose="020F0502020204030204" pitchFamily="34" charset="0"/>
                <a:ea typeface="Calibri" panose="020F0502020204030204" pitchFamily="34" charset="0"/>
                <a:cs typeface="Times New Roman" panose="02020603050405020304" pitchFamily="18" charset="0"/>
              </a:rPr>
              <a:t> of circular economy</a:t>
            </a:r>
          </a:p>
          <a:p>
            <a:pPr marL="0" indent="0">
              <a:lnSpc>
                <a:spcPct val="110000"/>
              </a:lnSpc>
              <a:buNone/>
            </a:pPr>
            <a:r>
              <a:rPr lang="pl-PL"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Limited availability of </a:t>
            </a:r>
            <a:r>
              <a:rPr lang="en-US" dirty="0" err="1">
                <a:effectLst/>
                <a:latin typeface="Calibri" panose="020F0502020204030204" pitchFamily="34" charset="0"/>
                <a:ea typeface="Calibri" panose="020F0502020204030204" pitchFamily="34" charset="0"/>
                <a:cs typeface="Times New Roman" panose="02020603050405020304" pitchFamily="18" charset="0"/>
              </a:rPr>
              <a:t>vergin</a:t>
            </a:r>
            <a:r>
              <a:rPr lang="en-US" dirty="0">
                <a:effectLst/>
                <a:latin typeface="Calibri" panose="020F0502020204030204" pitchFamily="34" charset="0"/>
                <a:ea typeface="Calibri" panose="020F0502020204030204" pitchFamily="34" charset="0"/>
                <a:cs typeface="Times New Roman" panose="02020603050405020304" pitchFamily="18" charset="0"/>
              </a:rPr>
              <a:t> sources,</a:t>
            </a:r>
          </a:p>
          <a:p>
            <a:pPr marL="0" indent="0">
              <a:lnSpc>
                <a:spcPct val="110000"/>
              </a:lnSpc>
              <a:buNone/>
            </a:pPr>
            <a:r>
              <a:rPr lang="pl-PL"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Increas</a:t>
            </a:r>
            <a:r>
              <a:rPr lang="pl-PL"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ing</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pl-PL"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costs</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of </a:t>
            </a:r>
            <a:r>
              <a:rPr lang="en-US"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vergin</a:t>
            </a:r>
            <a:r>
              <a:rPr lang="en-US"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sources</a:t>
            </a:r>
          </a:p>
        </p:txBody>
      </p:sp>
      <p:sp>
        <p:nvSpPr>
          <p:cNvPr id="8" name="pole tekstowe 7">
            <a:extLst>
              <a:ext uri="{FF2B5EF4-FFF2-40B4-BE49-F238E27FC236}">
                <a16:creationId xmlns:a16="http://schemas.microsoft.com/office/drawing/2014/main" id="{D78C450F-506B-7A59-F8DD-DFBAD0A6F472}"/>
              </a:ext>
            </a:extLst>
          </p:cNvPr>
          <p:cNvSpPr txBox="1"/>
          <p:nvPr/>
        </p:nvSpPr>
        <p:spPr>
          <a:xfrm>
            <a:off x="9197858" y="5498665"/>
            <a:ext cx="1043115"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000" b="0" i="1" u="none" strike="noStrike" kern="1200" cap="none" spc="0" normalizeH="0" baseline="0" noProof="0" dirty="0">
                <a:ln>
                  <a:noFill/>
                </a:ln>
                <a:solidFill>
                  <a:prstClr val="white"/>
                </a:solidFill>
                <a:effectLst/>
                <a:uLnTx/>
                <a:uFillTx/>
                <a:latin typeface="Century Gothic" panose="020B0502020202020204"/>
                <a:ea typeface="+mn-ea"/>
                <a:cs typeface="+mn-cs"/>
              </a:rPr>
              <a:t>Źródło: PRE</a:t>
            </a:r>
          </a:p>
        </p:txBody>
      </p:sp>
      <p:sp>
        <p:nvSpPr>
          <p:cNvPr id="9" name="pole tekstowe 8">
            <a:extLst>
              <a:ext uri="{FF2B5EF4-FFF2-40B4-BE49-F238E27FC236}">
                <a16:creationId xmlns:a16="http://schemas.microsoft.com/office/drawing/2014/main" id="{21CD0986-B13A-49C9-B02F-77A3613D5BE4}"/>
              </a:ext>
            </a:extLst>
          </p:cNvPr>
          <p:cNvSpPr txBox="1"/>
          <p:nvPr/>
        </p:nvSpPr>
        <p:spPr>
          <a:xfrm>
            <a:off x="602672" y="5083134"/>
            <a:ext cx="659325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C00000"/>
                </a:solidFill>
                <a:effectLst/>
                <a:uLnTx/>
                <a:uFillTx/>
                <a:latin typeface="Century Gothic" panose="020B0502020202020204"/>
                <a:ea typeface="+mn-ea"/>
                <a:cs typeface="+mn-cs"/>
              </a:rPr>
              <a:t>I</a:t>
            </a:r>
            <a:r>
              <a:rPr kumimoji="0" lang="en-US" sz="1800" b="1" i="0" u="none" strike="noStrike" kern="1200" cap="none" spc="0" normalizeH="0" baseline="0" noProof="0" dirty="0">
                <a:ln>
                  <a:noFill/>
                </a:ln>
                <a:solidFill>
                  <a:srgbClr val="C00000"/>
                </a:solidFill>
                <a:effectLst/>
                <a:uLnTx/>
                <a:uFillTx/>
                <a:latin typeface="Century Gothic" panose="020B0502020202020204"/>
                <a:ea typeface="+mn-ea"/>
                <a:cs typeface="+mn-cs"/>
              </a:rPr>
              <a:t>mportant</a:t>
            </a:r>
            <a:r>
              <a:rPr kumimoji="0" lang="en-US" sz="1800" b="1" i="0" u="none" strike="noStrike" kern="1200" cap="none" spc="0" normalizeH="0" baseline="0" noProof="0" dirty="0">
                <a:ln>
                  <a:noFill/>
                </a:ln>
                <a:effectLst/>
                <a:uLnTx/>
                <a:uFillTx/>
                <a:latin typeface="Century Gothic" panose="020B0502020202020204"/>
                <a:ea typeface="+mn-ea"/>
                <a:cs typeface="+mn-cs"/>
              </a:rPr>
              <a:t>: </a:t>
            </a:r>
            <a:r>
              <a:rPr kumimoji="0" lang="en-US" sz="1800" b="1" i="0" u="none" strike="noStrike" kern="1200" cap="none" spc="0" normalizeH="0" baseline="0" noProof="0" dirty="0" err="1">
                <a:ln>
                  <a:noFill/>
                </a:ln>
                <a:effectLst/>
                <a:uLnTx/>
                <a:uFillTx/>
                <a:latin typeface="Century Gothic" panose="020B0502020202020204"/>
                <a:ea typeface="+mn-ea"/>
                <a:cs typeface="+mn-cs"/>
              </a:rPr>
              <a:t>Harmoni</a:t>
            </a:r>
            <a:r>
              <a:rPr kumimoji="0" lang="pl-PL" sz="1800" b="1" i="0" u="none" strike="noStrike" kern="1200" cap="none" spc="0" normalizeH="0" baseline="0" noProof="0" dirty="0" err="1">
                <a:ln>
                  <a:noFill/>
                </a:ln>
                <a:effectLst/>
                <a:uLnTx/>
                <a:uFillTx/>
                <a:latin typeface="Century Gothic" panose="020B0502020202020204"/>
                <a:ea typeface="+mn-ea"/>
                <a:cs typeface="+mn-cs"/>
              </a:rPr>
              <a:t>zatize</a:t>
            </a:r>
            <a:r>
              <a:rPr kumimoji="0" lang="pl-PL" sz="1800" b="1" i="0" u="none" strike="noStrike" kern="1200" cap="none" spc="0" normalizeH="0" baseline="0" noProof="0" dirty="0">
                <a:ln>
                  <a:noFill/>
                </a:ln>
                <a:effectLst/>
                <a:uLnTx/>
                <a:uFillTx/>
                <a:latin typeface="Century Gothic" panose="020B0502020202020204"/>
                <a:ea typeface="+mn-ea"/>
                <a:cs typeface="+mn-cs"/>
              </a:rPr>
              <a:t> </a:t>
            </a:r>
            <a:r>
              <a:rPr kumimoji="0" lang="en-US" sz="1800" b="1" i="0" u="none" strike="noStrike" kern="1200" cap="none" spc="0" normalizeH="0" baseline="0" noProof="0" dirty="0">
                <a:ln>
                  <a:noFill/>
                </a:ln>
                <a:effectLst/>
                <a:uLnTx/>
                <a:uFillTx/>
                <a:latin typeface="Century Gothic" panose="020B0502020202020204"/>
                <a:ea typeface="+mn-ea"/>
                <a:cs typeface="+mn-cs"/>
              </a:rPr>
              <a:t> criteria for the reclassification of waste into a useful </a:t>
            </a:r>
            <a:r>
              <a:rPr kumimoji="0" lang="pl-PL" sz="1800" b="1" i="0" u="none" strike="noStrike" kern="1200" cap="none" spc="0" normalizeH="0" baseline="0" noProof="0" dirty="0" err="1">
                <a:ln>
                  <a:noFill/>
                </a:ln>
                <a:effectLst/>
                <a:uLnTx/>
                <a:uFillTx/>
                <a:latin typeface="Century Gothic" panose="020B0502020202020204"/>
                <a:ea typeface="+mn-ea"/>
                <a:cs typeface="+mn-cs"/>
              </a:rPr>
              <a:t>secondary</a:t>
            </a:r>
            <a:r>
              <a:rPr kumimoji="0" lang="pl-PL" sz="1800" b="1" i="0" u="none" strike="noStrike" kern="1200" cap="none" spc="0" normalizeH="0" baseline="0" noProof="0" dirty="0">
                <a:ln>
                  <a:noFill/>
                </a:ln>
                <a:effectLst/>
                <a:uLnTx/>
                <a:uFillTx/>
                <a:latin typeface="Century Gothic" panose="020B0502020202020204"/>
                <a:ea typeface="+mn-ea"/>
                <a:cs typeface="+mn-cs"/>
              </a:rPr>
              <a:t> </a:t>
            </a:r>
            <a:r>
              <a:rPr kumimoji="0" lang="pl-PL" sz="1800" b="1" i="0" u="none" strike="noStrike" kern="1200" cap="none" spc="0" normalizeH="0" baseline="0" noProof="0" dirty="0" err="1">
                <a:ln>
                  <a:noFill/>
                </a:ln>
                <a:effectLst/>
                <a:uLnTx/>
                <a:uFillTx/>
                <a:latin typeface="Century Gothic" panose="020B0502020202020204"/>
                <a:ea typeface="+mn-ea"/>
                <a:cs typeface="+mn-cs"/>
              </a:rPr>
              <a:t>raw</a:t>
            </a:r>
            <a:r>
              <a:rPr kumimoji="0" lang="pl-PL" sz="1800" b="1" i="0" u="none" strike="noStrike" kern="1200" cap="none" spc="0" normalizeH="0" baseline="0" noProof="0" dirty="0">
                <a:ln>
                  <a:noFill/>
                </a:ln>
                <a:effectLst/>
                <a:uLnTx/>
                <a:uFillTx/>
                <a:latin typeface="Century Gothic" panose="020B0502020202020204"/>
                <a:ea typeface="+mn-ea"/>
                <a:cs typeface="+mn-cs"/>
              </a:rPr>
              <a:t> </a:t>
            </a:r>
            <a:r>
              <a:rPr kumimoji="0" lang="pl-PL" sz="1800" b="1" i="0" u="none" strike="noStrike" kern="1200" cap="none" spc="0" normalizeH="0" baseline="0" noProof="0" dirty="0" err="1">
                <a:ln>
                  <a:noFill/>
                </a:ln>
                <a:effectLst/>
                <a:uLnTx/>
                <a:uFillTx/>
                <a:latin typeface="Century Gothic" panose="020B0502020202020204"/>
                <a:ea typeface="+mn-ea"/>
                <a:cs typeface="+mn-cs"/>
              </a:rPr>
              <a:t>material</a:t>
            </a:r>
            <a:r>
              <a:rPr kumimoji="0" lang="pl-PL" sz="1800" b="1" i="0" u="none" strike="noStrike" kern="1200" cap="none" spc="0" normalizeH="0" baseline="0" noProof="0" dirty="0">
                <a:ln>
                  <a:noFill/>
                </a:ln>
                <a:effectLst/>
                <a:uLnTx/>
                <a:uFillTx/>
                <a:latin typeface="Century Gothic" panose="020B0502020202020204"/>
                <a:ea typeface="+mn-ea"/>
                <a:cs typeface="+mn-cs"/>
              </a:rPr>
              <a:t> </a:t>
            </a:r>
            <a:r>
              <a:rPr kumimoji="0" lang="en-US" sz="1800" b="1" i="0" u="none" strike="noStrike" kern="1200" cap="none" spc="0" normalizeH="0" baseline="0" noProof="0" dirty="0">
                <a:ln>
                  <a:noFill/>
                </a:ln>
                <a:effectLst/>
                <a:uLnTx/>
                <a:uFillTx/>
                <a:latin typeface="Century Gothic" panose="020B0502020202020204"/>
                <a:ea typeface="+mn-ea"/>
                <a:cs typeface="+mn-cs"/>
              </a:rPr>
              <a:t>across Europe</a:t>
            </a:r>
            <a:r>
              <a:rPr kumimoji="0" lang="pl-PL" sz="1800" b="1" i="0" u="none" strike="noStrike" kern="1200" cap="none" spc="0" normalizeH="0" baseline="0" noProof="0" dirty="0">
                <a:ln>
                  <a:noFill/>
                </a:ln>
                <a:effectLst/>
                <a:uLnTx/>
                <a:uFillTx/>
                <a:latin typeface="Century Gothic" panose="020B0502020202020204"/>
                <a:ea typeface="+mn-ea"/>
                <a:cs typeface="+mn-cs"/>
              </a:rPr>
              <a:t>.</a:t>
            </a:r>
            <a:endParaRPr kumimoji="0" lang="pl-PL" sz="1800" b="0" i="0" u="none" strike="noStrike" kern="1200" cap="none" spc="0" normalizeH="0" baseline="0" noProof="0" dirty="0">
              <a:ln>
                <a:noFill/>
              </a:ln>
              <a:effectLst/>
              <a:uLnTx/>
              <a:uFillTx/>
              <a:latin typeface="Century Gothic" panose="020B0502020202020204"/>
              <a:ea typeface="+mn-ea"/>
              <a:cs typeface="+mn-cs"/>
            </a:endParaRPr>
          </a:p>
        </p:txBody>
      </p:sp>
      <p:graphicFrame>
        <p:nvGraphicFramePr>
          <p:cNvPr id="10" name="Symbol zastępczy zawartości 9">
            <a:extLst>
              <a:ext uri="{FF2B5EF4-FFF2-40B4-BE49-F238E27FC236}">
                <a16:creationId xmlns:a16="http://schemas.microsoft.com/office/drawing/2014/main" id="{4511367B-E3D6-0140-D76E-2C032A47DEDF}"/>
              </a:ext>
            </a:extLst>
          </p:cNvPr>
          <p:cNvGraphicFramePr>
            <a:graphicFrameLocks noGrp="1"/>
          </p:cNvGraphicFramePr>
          <p:nvPr>
            <p:ph sz="half" idx="2"/>
            <p:extLst>
              <p:ext uri="{D42A27DB-BD31-4B8C-83A1-F6EECF244321}">
                <p14:modId xmlns:p14="http://schemas.microsoft.com/office/powerpoint/2010/main" val="1034664542"/>
              </p:ext>
            </p:extLst>
          </p:nvPr>
        </p:nvGraphicFramePr>
        <p:xfrm>
          <a:off x="7433732" y="1279234"/>
          <a:ext cx="4032000" cy="403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3771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ytat">
  <a:themeElements>
    <a:clrScheme name="Cytat">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ytat">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ytat">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3945</TotalTime>
  <Words>1894</Words>
  <Application>Microsoft Office PowerPoint</Application>
  <PresentationFormat>Panoramiczny</PresentationFormat>
  <Paragraphs>152</Paragraphs>
  <Slides>22</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22</vt:i4>
      </vt:variant>
    </vt:vector>
  </HeadingPairs>
  <TitlesOfParts>
    <vt:vector size="28" baseType="lpstr">
      <vt:lpstr>Arial</vt:lpstr>
      <vt:lpstr>Calibri</vt:lpstr>
      <vt:lpstr>Century Gothic</vt:lpstr>
      <vt:lpstr>Times New Roman</vt:lpstr>
      <vt:lpstr>Wingdings 2</vt:lpstr>
      <vt:lpstr>Cytat</vt:lpstr>
      <vt:lpstr>The refractory industry in the EU - as it stands and in view of future expectations</vt:lpstr>
      <vt:lpstr>Production of refractory materials</vt:lpstr>
      <vt:lpstr>Import, export and trade balance of refractories in EU ( mln ton)</vt:lpstr>
      <vt:lpstr>The factors influencing situation of refractory materials manufacturers in EU</vt:lpstr>
      <vt:lpstr>Users</vt:lpstr>
      <vt:lpstr>Production of steel and refractories</vt:lpstr>
      <vt:lpstr>Availability and prices of raw materials</vt:lpstr>
      <vt:lpstr>Transport of raw materials</vt:lpstr>
      <vt:lpstr>Recycling of refractories</vt:lpstr>
      <vt:lpstr>Recycling of refractories</vt:lpstr>
      <vt:lpstr>Prezentacja programu PowerPoint</vt:lpstr>
      <vt:lpstr>Energy</vt:lpstr>
      <vt:lpstr>Climate regulations and prospects for the ceramics industry</vt:lpstr>
      <vt:lpstr>Hydrogen as an energy source in the ceramics industry</vt:lpstr>
      <vt:lpstr>Unpredictable events - pandemic</vt:lpstr>
      <vt:lpstr>Unpredictable events - the war in Ukraine</vt:lpstr>
      <vt:lpstr>Unpredictable events - the war in Ukraine</vt:lpstr>
      <vt:lpstr>Unpredictable events - the war in Ukraine</vt:lpstr>
      <vt:lpstr>Summary</vt:lpstr>
      <vt:lpstr>Summary</vt:lpstr>
      <vt:lpstr>Prezentacja programu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refractory industry in the EU - as it stands and in view of future expectations</dc:title>
  <dc:creator>Jerzy Czechowski</dc:creator>
  <cp:lastModifiedBy>Jerzy Czechowski</cp:lastModifiedBy>
  <cp:revision>35</cp:revision>
  <dcterms:created xsi:type="dcterms:W3CDTF">2022-06-14T10:11:28Z</dcterms:created>
  <dcterms:modified xsi:type="dcterms:W3CDTF">2023-01-09T14:09:43Z</dcterms:modified>
</cp:coreProperties>
</file>